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57" r:id="rId7"/>
    <p:sldId id="256"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7" autoAdjust="0"/>
    <p:restoredTop sz="94630" autoAdjust="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2E9558-7354-4435-AB6E-8E2B458ED8EB}" type="datetimeFigureOut">
              <a:rPr lang="en-US" smtClean="0"/>
              <a:pPr/>
              <a:t>3/27/2009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0156D-9587-46B1-BB6E-B90340FC12A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E9558-7354-4435-AB6E-8E2B458ED8EB}" type="datetimeFigureOut">
              <a:rPr lang="en-US" smtClean="0"/>
              <a:pPr/>
              <a:t>3/27/2009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0156D-9587-46B1-BB6E-B90340FC12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E9558-7354-4435-AB6E-8E2B458ED8EB}" type="datetimeFigureOut">
              <a:rPr lang="en-US" smtClean="0"/>
              <a:pPr/>
              <a:t>3/27/2009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0156D-9587-46B1-BB6E-B90340FC12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E9558-7354-4435-AB6E-8E2B458ED8EB}" type="datetimeFigureOut">
              <a:rPr lang="en-US" smtClean="0"/>
              <a:pPr/>
              <a:t>3/27/2009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0156D-9587-46B1-BB6E-B90340FC12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2E9558-7354-4435-AB6E-8E2B458ED8EB}" type="datetimeFigureOut">
              <a:rPr lang="en-US" smtClean="0"/>
              <a:pPr/>
              <a:t>3/27/2009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0156D-9587-46B1-BB6E-B90340FC12A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2E9558-7354-4435-AB6E-8E2B458ED8EB}" type="datetimeFigureOut">
              <a:rPr lang="en-US" smtClean="0"/>
              <a:pPr/>
              <a:t>3/27/2009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90156D-9587-46B1-BB6E-B90340FC12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2E9558-7354-4435-AB6E-8E2B458ED8EB}" type="datetimeFigureOut">
              <a:rPr lang="en-US" smtClean="0"/>
              <a:pPr/>
              <a:t>3/27/2009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90156D-9587-46B1-BB6E-B90340FC12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2E9558-7354-4435-AB6E-8E2B458ED8EB}" type="datetimeFigureOut">
              <a:rPr lang="en-US" smtClean="0"/>
              <a:pPr/>
              <a:t>3/27/2009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90156D-9587-46B1-BB6E-B90340FC12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E9558-7354-4435-AB6E-8E2B458ED8EB}" type="datetimeFigureOut">
              <a:rPr lang="en-US" smtClean="0"/>
              <a:pPr/>
              <a:t>3/27/2009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90156D-9587-46B1-BB6E-B90340FC12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2E9558-7354-4435-AB6E-8E2B458ED8EB}" type="datetimeFigureOut">
              <a:rPr lang="en-US" smtClean="0"/>
              <a:pPr/>
              <a:t>3/27/2009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90156D-9587-46B1-BB6E-B90340FC12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2E9558-7354-4435-AB6E-8E2B458ED8EB}" type="datetimeFigureOut">
              <a:rPr lang="en-US" smtClean="0"/>
              <a:pPr/>
              <a:t>3/27/2009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90156D-9587-46B1-BB6E-B90340FC12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E9558-7354-4435-AB6E-8E2B458ED8EB}" type="datetimeFigureOut">
              <a:rPr lang="en-US" smtClean="0"/>
              <a:pPr/>
              <a:t>3/27/2009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90156D-9587-46B1-BB6E-B90340FC12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Crabs cavities @ IP4?</a:t>
            </a:r>
            <a:endParaRPr lang="en-US" dirty="0"/>
          </a:p>
        </p:txBody>
      </p:sp>
      <p:sp>
        <p:nvSpPr>
          <p:cNvPr id="3" name="Title 1"/>
          <p:cNvSpPr txBox="1">
            <a:spLocks/>
          </p:cNvSpPr>
          <p:nvPr/>
        </p:nvSpPr>
        <p:spPr>
          <a:xfrm>
            <a:off x="642910" y="4429132"/>
            <a:ext cx="7772400" cy="469893"/>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the “investigation”</a:t>
            </a:r>
            <a:endParaRPr lang="en-US" dirty="0"/>
          </a:p>
        </p:txBody>
      </p:sp>
      <p:sp>
        <p:nvSpPr>
          <p:cNvPr id="3" name="Content Placeholder 2"/>
          <p:cNvSpPr>
            <a:spLocks noGrp="1"/>
          </p:cNvSpPr>
          <p:nvPr>
            <p:ph idx="1"/>
          </p:nvPr>
        </p:nvSpPr>
        <p:spPr>
          <a:xfrm>
            <a:off x="457200" y="1928802"/>
            <a:ext cx="8229600" cy="4197361"/>
          </a:xfrm>
        </p:spPr>
        <p:txBody>
          <a:bodyPr/>
          <a:lstStyle/>
          <a:p>
            <a:r>
              <a:rPr lang="en-US" dirty="0" smtClean="0"/>
              <a:t>Is there any possibility to install one crab cavity module (assuming same size as one LHC ACS cavity) on each side of IP4? Where?</a:t>
            </a:r>
          </a:p>
          <a:p>
            <a:r>
              <a:rPr lang="en-US" dirty="0" smtClean="0"/>
              <a:t>Is it possible to connect the crabs to the cryogenic system?</a:t>
            </a:r>
          </a:p>
          <a:p>
            <a:r>
              <a:rPr lang="en-US" dirty="0" smtClean="0"/>
              <a:t>Where to install crab power stations and power lines?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Crabs could be installed?</a:t>
            </a:r>
            <a:endParaRPr lang="en-US" dirty="0"/>
          </a:p>
        </p:txBody>
      </p:sp>
      <p:sp>
        <p:nvSpPr>
          <p:cNvPr id="3" name="Content Placeholder 2"/>
          <p:cNvSpPr>
            <a:spLocks noGrp="1"/>
          </p:cNvSpPr>
          <p:nvPr>
            <p:ph idx="1"/>
          </p:nvPr>
        </p:nvSpPr>
        <p:spPr>
          <a:xfrm>
            <a:off x="457200" y="1571612"/>
            <a:ext cx="8229600" cy="4554551"/>
          </a:xfrm>
        </p:spPr>
        <p:txBody>
          <a:bodyPr>
            <a:normAutofit/>
          </a:bodyPr>
          <a:lstStyle/>
          <a:p>
            <a:r>
              <a:rPr lang="en-US" dirty="0" smtClean="0"/>
              <a:t>Not possible to free space in the ACN cavities region (power lines, RF couplers, access behind the ACN)</a:t>
            </a:r>
          </a:p>
          <a:p>
            <a:r>
              <a:rPr lang="en-US" dirty="0" smtClean="0"/>
              <a:t>The spare damper position is the place where the crabs could be fitted in the vicinity of IP4 (see drawing)</a:t>
            </a:r>
          </a:p>
          <a:p>
            <a:pPr lvl="1"/>
            <a:r>
              <a:rPr lang="en-US" dirty="0" smtClean="0"/>
              <a:t>In case the spare dampers need to be installed (only LHC operation will tell us), there will be no possibility to install crab cavities at IP4.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feed the crabs with </a:t>
            </a:r>
            <a:r>
              <a:rPr lang="en-US" dirty="0" err="1" smtClean="0"/>
              <a:t>LHe</a:t>
            </a:r>
            <a:r>
              <a:rPr lang="en-US" dirty="0" smtClean="0"/>
              <a:t>?</a:t>
            </a:r>
            <a:endParaRPr lang="en-US" dirty="0"/>
          </a:p>
        </p:txBody>
      </p:sp>
      <p:sp>
        <p:nvSpPr>
          <p:cNvPr id="3" name="Content Placeholder 2"/>
          <p:cNvSpPr>
            <a:spLocks noGrp="1"/>
          </p:cNvSpPr>
          <p:nvPr>
            <p:ph idx="1"/>
          </p:nvPr>
        </p:nvSpPr>
        <p:spPr>
          <a:xfrm>
            <a:off x="457200" y="1643050"/>
            <a:ext cx="8229600" cy="4483113"/>
          </a:xfrm>
        </p:spPr>
        <p:txBody>
          <a:bodyPr>
            <a:normAutofit fontScale="85000" lnSpcReduction="10000"/>
          </a:bodyPr>
          <a:lstStyle/>
          <a:p>
            <a:r>
              <a:rPr lang="en-US" dirty="0" smtClean="0"/>
              <a:t>It is not possible to connect to the existing ACS line (feeding the ACS cavities)</a:t>
            </a:r>
          </a:p>
          <a:p>
            <a:r>
              <a:rPr lang="en-US" dirty="0" smtClean="0"/>
              <a:t>Therefore, integration and installation of a dedicated jumper must be studied</a:t>
            </a:r>
          </a:p>
          <a:p>
            <a:pPr lvl="1"/>
            <a:r>
              <a:rPr lang="en-US" dirty="0" smtClean="0"/>
              <a:t>Requires detailed study</a:t>
            </a:r>
          </a:p>
          <a:p>
            <a:pPr lvl="1"/>
            <a:r>
              <a:rPr lang="en-US" dirty="0" smtClean="0"/>
              <a:t>Jumpers diameter might be bigger than QRL diameter ? (see ACS jumper on drawing) </a:t>
            </a:r>
            <a:r>
              <a:rPr lang="en-US" dirty="0" smtClean="0">
                <a:sym typeface="Wingdings" pitchFamily="2" charset="2"/>
              </a:rPr>
              <a:t> does it affects the crab cryostat?</a:t>
            </a:r>
            <a:endParaRPr lang="en-US" dirty="0" smtClean="0"/>
          </a:p>
          <a:p>
            <a:pPr lvl="1"/>
            <a:r>
              <a:rPr lang="en-US" dirty="0" smtClean="0"/>
              <a:t>Jumpers installation is very complicated (de-installation of beam lines equipment, cutting off of the QRL)</a:t>
            </a:r>
          </a:p>
          <a:p>
            <a:pPr lvl="1"/>
            <a:r>
              <a:rPr lang="en-US" dirty="0" smtClean="0"/>
              <a:t> Expensive (&gt;0.5MCHF)</a:t>
            </a:r>
          </a:p>
          <a:p>
            <a:pPr lv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power the crabs?</a:t>
            </a:r>
            <a:endParaRPr lang="en-US" dirty="0"/>
          </a:p>
        </p:txBody>
      </p:sp>
      <p:sp>
        <p:nvSpPr>
          <p:cNvPr id="3" name="Content Placeholder 2"/>
          <p:cNvSpPr>
            <a:spLocks noGrp="1"/>
          </p:cNvSpPr>
          <p:nvPr>
            <p:ph idx="1"/>
          </p:nvPr>
        </p:nvSpPr>
        <p:spPr>
          <a:xfrm>
            <a:off x="457200" y="2071678"/>
            <a:ext cx="8229600" cy="4054485"/>
          </a:xfrm>
        </p:spPr>
        <p:txBody>
          <a:bodyPr>
            <a:normAutofit/>
          </a:bodyPr>
          <a:lstStyle/>
          <a:p>
            <a:r>
              <a:rPr lang="en-US" dirty="0" smtClean="0"/>
              <a:t>Restricted space available in the </a:t>
            </a:r>
            <a:r>
              <a:rPr lang="en-US" dirty="0" err="1" smtClean="0"/>
              <a:t>Uls</a:t>
            </a:r>
            <a:r>
              <a:rPr lang="en-US" dirty="0" smtClean="0"/>
              <a:t> (where the ACN power stations will be installed)  </a:t>
            </a:r>
          </a:p>
          <a:p>
            <a:r>
              <a:rPr lang="en-US" dirty="0" smtClean="0"/>
              <a:t>How many square meters are required for crab power stations?</a:t>
            </a:r>
          </a:p>
          <a:p>
            <a:r>
              <a:rPr lang="en-US" dirty="0" smtClean="0"/>
              <a:t>Need detailed integration of the power lines, water cooling distribution, etc required (very busy area)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Documents and Settings\obrunner\Desktop\RB46_UJ46_UA47_2.gif"/>
          <p:cNvPicPr>
            <a:picLocks noChangeAspect="1" noChangeArrowheads="1"/>
          </p:cNvPicPr>
          <p:nvPr/>
        </p:nvPicPr>
        <p:blipFill>
          <a:blip r:embed="rId2"/>
          <a:srcRect/>
          <a:stretch>
            <a:fillRect/>
          </a:stretch>
        </p:blipFill>
        <p:spPr bwMode="auto">
          <a:xfrm>
            <a:off x="132934" y="399183"/>
            <a:ext cx="8939660" cy="6244527"/>
          </a:xfrm>
          <a:prstGeom prst="rect">
            <a:avLst/>
          </a:prstGeom>
          <a:noFill/>
        </p:spPr>
      </p:pic>
      <p:sp>
        <p:nvSpPr>
          <p:cNvPr id="6" name="Oval 5"/>
          <p:cNvSpPr/>
          <p:nvPr/>
        </p:nvSpPr>
        <p:spPr>
          <a:xfrm>
            <a:off x="2571736" y="714356"/>
            <a:ext cx="4857784" cy="571504"/>
          </a:xfrm>
          <a:prstGeom prst="ellipse">
            <a:avLst/>
          </a:prstGeom>
          <a:solidFill>
            <a:schemeClr val="bg2">
              <a:lumMod val="75000"/>
              <a:alpha val="1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General view (IP4 left)</a:t>
            </a:r>
            <a:endParaRPr lang="en-US" dirty="0"/>
          </a:p>
        </p:txBody>
      </p:sp>
      <p:sp>
        <p:nvSpPr>
          <p:cNvPr id="7" name="Oval 6"/>
          <p:cNvSpPr/>
          <p:nvPr/>
        </p:nvSpPr>
        <p:spPr>
          <a:xfrm rot="20223022">
            <a:off x="972987" y="4446026"/>
            <a:ext cx="3500462" cy="571504"/>
          </a:xfrm>
          <a:prstGeom prst="ellipse">
            <a:avLst/>
          </a:prstGeom>
          <a:solidFill>
            <a:schemeClr val="bg2">
              <a:lumMod val="75000"/>
              <a:alpha val="1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ACN power</a:t>
            </a:r>
            <a:endParaRPr lang="en-US" dirty="0"/>
          </a:p>
        </p:txBody>
      </p:sp>
      <p:sp>
        <p:nvSpPr>
          <p:cNvPr id="8" name="Oval 7"/>
          <p:cNvSpPr/>
          <p:nvPr/>
        </p:nvSpPr>
        <p:spPr>
          <a:xfrm rot="857008">
            <a:off x="4802135" y="3849766"/>
            <a:ext cx="1836492" cy="358355"/>
          </a:xfrm>
          <a:prstGeom prst="ellipse">
            <a:avLst/>
          </a:prstGeom>
          <a:solidFill>
            <a:schemeClr val="bg2">
              <a:lumMod val="75000"/>
              <a:alpha val="1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ACN power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obrunner\Desktop\RB46_UJ46_UA47_1.gif"/>
          <p:cNvPicPr>
            <a:picLocks noChangeAspect="1" noChangeArrowheads="1"/>
          </p:cNvPicPr>
          <p:nvPr/>
        </p:nvPicPr>
        <p:blipFill>
          <a:blip r:embed="rId2"/>
          <a:srcRect/>
          <a:stretch>
            <a:fillRect/>
          </a:stretch>
        </p:blipFill>
        <p:spPr bwMode="auto">
          <a:xfrm>
            <a:off x="112798" y="285728"/>
            <a:ext cx="9031202" cy="6286544"/>
          </a:xfrm>
          <a:prstGeom prst="rect">
            <a:avLst/>
          </a:prstGeom>
          <a:noFill/>
        </p:spPr>
      </p:pic>
      <p:sp>
        <p:nvSpPr>
          <p:cNvPr id="5" name="Oval 4"/>
          <p:cNvSpPr/>
          <p:nvPr/>
        </p:nvSpPr>
        <p:spPr>
          <a:xfrm>
            <a:off x="2714612" y="2000240"/>
            <a:ext cx="1143008" cy="571504"/>
          </a:xfrm>
          <a:prstGeom prst="ellipse">
            <a:avLst/>
          </a:prstGeom>
          <a:solidFill>
            <a:schemeClr val="bg2">
              <a:lumMod val="75000"/>
              <a:alpha val="1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SPARE ADT</a:t>
            </a:r>
            <a:endParaRPr lang="en-US" dirty="0"/>
          </a:p>
        </p:txBody>
      </p:sp>
      <p:sp>
        <p:nvSpPr>
          <p:cNvPr id="10" name="Oval 9"/>
          <p:cNvSpPr/>
          <p:nvPr/>
        </p:nvSpPr>
        <p:spPr>
          <a:xfrm>
            <a:off x="1571604" y="500042"/>
            <a:ext cx="1214446" cy="571504"/>
          </a:xfrm>
          <a:prstGeom prst="ellipse">
            <a:avLst/>
          </a:prstGeom>
          <a:solidFill>
            <a:schemeClr val="bg2">
              <a:lumMod val="75000"/>
              <a:alpha val="1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ACS jumper</a:t>
            </a:r>
            <a:endParaRPr lang="en-US" dirty="0"/>
          </a:p>
        </p:txBody>
      </p:sp>
      <p:cxnSp>
        <p:nvCxnSpPr>
          <p:cNvPr id="11" name="Straight Arrow Connector 10"/>
          <p:cNvCxnSpPr>
            <a:stCxn id="10" idx="4"/>
          </p:cNvCxnSpPr>
          <p:nvPr/>
        </p:nvCxnSpPr>
        <p:spPr>
          <a:xfrm rot="5400000">
            <a:off x="1982373" y="1232282"/>
            <a:ext cx="357190" cy="35719"/>
          </a:xfrm>
          <a:prstGeom prst="straightConnector1">
            <a:avLst/>
          </a:prstGeom>
          <a:ln>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285720" y="5000636"/>
            <a:ext cx="1357322" cy="571504"/>
          </a:xfrm>
          <a:prstGeom prst="ellipse">
            <a:avLst/>
          </a:prstGeom>
          <a:solidFill>
            <a:schemeClr val="bg2">
              <a:lumMod val="75000"/>
              <a:alpha val="1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Crab power?</a:t>
            </a:r>
            <a:endParaRPr lang="en-US" dirty="0"/>
          </a:p>
        </p:txBody>
      </p:sp>
      <p:cxnSp>
        <p:nvCxnSpPr>
          <p:cNvPr id="15" name="Straight Arrow Connector 14"/>
          <p:cNvCxnSpPr>
            <a:stCxn id="14" idx="4"/>
          </p:cNvCxnSpPr>
          <p:nvPr/>
        </p:nvCxnSpPr>
        <p:spPr>
          <a:xfrm rot="16200000" flipH="1">
            <a:off x="732207" y="5804313"/>
            <a:ext cx="571505" cy="107157"/>
          </a:xfrm>
          <a:prstGeom prst="straightConnector1">
            <a:avLst/>
          </a:prstGeom>
          <a:ln>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71406" y="2000240"/>
            <a:ext cx="1357322" cy="571504"/>
          </a:xfrm>
          <a:prstGeom prst="ellipse">
            <a:avLst/>
          </a:prstGeom>
          <a:solidFill>
            <a:schemeClr val="bg2">
              <a:lumMod val="75000"/>
              <a:alpha val="1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ACS cavities</a:t>
            </a:r>
            <a:endParaRPr lang="en-US" dirty="0"/>
          </a:p>
        </p:txBody>
      </p:sp>
      <p:sp>
        <p:nvSpPr>
          <p:cNvPr id="21" name="Oval 20"/>
          <p:cNvSpPr/>
          <p:nvPr/>
        </p:nvSpPr>
        <p:spPr>
          <a:xfrm>
            <a:off x="3857620" y="2071678"/>
            <a:ext cx="1785950" cy="428628"/>
          </a:xfrm>
          <a:prstGeom prst="ellipse">
            <a:avLst/>
          </a:prstGeom>
          <a:solidFill>
            <a:schemeClr val="bg2">
              <a:lumMod val="75000"/>
              <a:alpha val="1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ADT</a:t>
            </a:r>
            <a:endParaRPr lang="en-US" dirty="0"/>
          </a:p>
        </p:txBody>
      </p:sp>
      <p:sp>
        <p:nvSpPr>
          <p:cNvPr id="28" name="Oval 27"/>
          <p:cNvSpPr/>
          <p:nvPr/>
        </p:nvSpPr>
        <p:spPr>
          <a:xfrm>
            <a:off x="5715008" y="2071678"/>
            <a:ext cx="2071702" cy="428628"/>
          </a:xfrm>
          <a:prstGeom prst="ellipse">
            <a:avLst/>
          </a:prstGeom>
          <a:solidFill>
            <a:schemeClr val="bg2">
              <a:lumMod val="75000"/>
              <a:alpha val="1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ACN</a:t>
            </a:r>
            <a:endParaRPr lang="en-US" dirty="0"/>
          </a:p>
        </p:txBody>
      </p:sp>
      <p:sp>
        <p:nvSpPr>
          <p:cNvPr id="29" name="Oval 28"/>
          <p:cNvSpPr/>
          <p:nvPr/>
        </p:nvSpPr>
        <p:spPr>
          <a:xfrm rot="19882776">
            <a:off x="3028416" y="4511555"/>
            <a:ext cx="4961070" cy="559705"/>
          </a:xfrm>
          <a:prstGeom prst="ellipse">
            <a:avLst/>
          </a:prstGeom>
          <a:solidFill>
            <a:schemeClr val="bg2">
              <a:lumMod val="75000"/>
              <a:alpha val="1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ACN power</a:t>
            </a:r>
            <a:endParaRPr lang="en-US" dirty="0"/>
          </a:p>
        </p:txBody>
      </p:sp>
      <p:sp>
        <p:nvSpPr>
          <p:cNvPr id="23" name="Oval 22"/>
          <p:cNvSpPr/>
          <p:nvPr/>
        </p:nvSpPr>
        <p:spPr>
          <a:xfrm>
            <a:off x="3143240" y="357166"/>
            <a:ext cx="714348" cy="428652"/>
          </a:xfrm>
          <a:prstGeom prst="ellipse">
            <a:avLst/>
          </a:prstGeom>
          <a:solidFill>
            <a:schemeClr val="bg2">
              <a:lumMod val="75000"/>
              <a:alpha val="1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IP4</a:t>
            </a:r>
            <a:endParaRPr lang="en-US" dirty="0"/>
          </a:p>
        </p:txBody>
      </p:sp>
      <p:cxnSp>
        <p:nvCxnSpPr>
          <p:cNvPr id="26" name="Straight Arrow Connector 25"/>
          <p:cNvCxnSpPr>
            <a:stCxn id="23" idx="1"/>
          </p:cNvCxnSpPr>
          <p:nvPr/>
        </p:nvCxnSpPr>
        <p:spPr>
          <a:xfrm rot="16200000" flipH="1" flipV="1">
            <a:off x="1691029" y="-1128244"/>
            <a:ext cx="8640" cy="3105010"/>
          </a:xfrm>
          <a:prstGeom prst="straightConnector1">
            <a:avLst/>
          </a:prstGeom>
          <a:ln>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4929190" y="357166"/>
            <a:ext cx="1214446" cy="428652"/>
          </a:xfrm>
          <a:prstGeom prst="ellipse">
            <a:avLst/>
          </a:prstGeom>
          <a:solidFill>
            <a:schemeClr val="bg2">
              <a:lumMod val="75000"/>
              <a:alpha val="1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ARC 34</a:t>
            </a:r>
            <a:endParaRPr lang="en-US" dirty="0"/>
          </a:p>
        </p:txBody>
      </p:sp>
      <p:cxnSp>
        <p:nvCxnSpPr>
          <p:cNvPr id="35" name="Straight Arrow Connector 34"/>
          <p:cNvCxnSpPr>
            <a:stCxn id="32" idx="7"/>
          </p:cNvCxnSpPr>
          <p:nvPr/>
        </p:nvCxnSpPr>
        <p:spPr>
          <a:xfrm rot="16200000" flipH="1">
            <a:off x="7443419" y="-1057694"/>
            <a:ext cx="8664" cy="2963934"/>
          </a:xfrm>
          <a:prstGeom prst="straightConnector1">
            <a:avLst/>
          </a:prstGeom>
          <a:ln>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1428728" y="2000240"/>
            <a:ext cx="1214446" cy="571504"/>
          </a:xfrm>
          <a:prstGeom prst="ellipse">
            <a:avLst/>
          </a:prstGeom>
          <a:solidFill>
            <a:schemeClr val="bg2">
              <a:lumMod val="75000"/>
              <a:alpha val="1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APWs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571612"/>
            <a:ext cx="8229600" cy="4554551"/>
          </a:xfrm>
        </p:spPr>
        <p:txBody>
          <a:bodyPr>
            <a:normAutofit fontScale="92500" lnSpcReduction="20000"/>
          </a:bodyPr>
          <a:lstStyle/>
          <a:p>
            <a:r>
              <a:rPr lang="en-US" dirty="0" smtClean="0"/>
              <a:t>The spare damper region is the only possible place susceptible to host the crab cavities at IP4. In case these additional dampers are need for future operation, installation of the crabs will not be possible (in IP4).</a:t>
            </a:r>
          </a:p>
          <a:p>
            <a:r>
              <a:rPr lang="en-US" dirty="0" smtClean="0"/>
              <a:t>Connecting the crabs from the QRL looks possible (there is no other solution). More detailed study is required.</a:t>
            </a:r>
          </a:p>
          <a:p>
            <a:r>
              <a:rPr lang="en-US" dirty="0" smtClean="0"/>
              <a:t>The crab power stations could be installed next to the ACN power stations in the </a:t>
            </a:r>
            <a:r>
              <a:rPr lang="en-US" dirty="0" err="1" smtClean="0"/>
              <a:t>Uls</a:t>
            </a:r>
            <a:r>
              <a:rPr lang="en-US" dirty="0" smtClean="0"/>
              <a:t>. Detailed integration needed.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390</Words>
  <Application>Microsoft Office PowerPoint</Application>
  <PresentationFormat>On-screen Show (4:3)</PresentationFormat>
  <Paragraphs>37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Crabs cavities @ IP4?</vt:lpstr>
      <vt:lpstr>Objectives of the “investigation”</vt:lpstr>
      <vt:lpstr>Where Crabs could be installed?</vt:lpstr>
      <vt:lpstr>How to feed the crabs with LHe?</vt:lpstr>
      <vt:lpstr>How to power the crabs?</vt:lpstr>
      <vt:lpstr>Slide 6</vt:lpstr>
      <vt:lpstr>Slide 7</vt:lpstr>
      <vt:lpstr>Conclusion</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obrunner</dc:creator>
  <cp:lastModifiedBy>obrunner</cp:lastModifiedBy>
  <cp:revision>28</cp:revision>
  <dcterms:created xsi:type="dcterms:W3CDTF">2009-03-25T09:35:52Z</dcterms:created>
  <dcterms:modified xsi:type="dcterms:W3CDTF">2009-03-27T12:41:11Z</dcterms:modified>
</cp:coreProperties>
</file>