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417" r:id="rId3"/>
    <p:sldId id="418" r:id="rId4"/>
    <p:sldId id="421" r:id="rId5"/>
    <p:sldId id="419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00"/>
    <a:srgbClr val="F8F8F8"/>
    <a:srgbClr val="0000FF"/>
    <a:srgbClr val="FF6600"/>
    <a:srgbClr val="99FF33"/>
    <a:srgbClr val="33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242" autoAdjust="0"/>
    <p:restoredTop sz="93204" autoAdjust="0"/>
  </p:normalViewPr>
  <p:slideViewPr>
    <p:cSldViewPr>
      <p:cViewPr varScale="1">
        <p:scale>
          <a:sx n="77" d="100"/>
          <a:sy n="77" d="100"/>
        </p:scale>
        <p:origin x="-264" y="-84"/>
      </p:cViewPr>
      <p:guideLst>
        <p:guide orient="horz" pos="20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66533" cy="47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4" tIns="47427" rIns="94854" bIns="47427" numCol="1" anchor="t" anchorCtr="0" compatLnSpc="1">
            <a:prstTxWarp prst="textNoShape">
              <a:avLst/>
            </a:prstTxWarp>
          </a:bodyPr>
          <a:lstStyle>
            <a:lvl1pPr defTabSz="94815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4800" y="0"/>
            <a:ext cx="3163147" cy="47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4" tIns="47427" rIns="94854" bIns="47427" numCol="1" anchor="t" anchorCtr="0" compatLnSpc="1">
            <a:prstTxWarp prst="textNoShape">
              <a:avLst/>
            </a:prstTxWarp>
          </a:bodyPr>
          <a:lstStyle>
            <a:lvl1pPr algn="r" defTabSz="94815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31142"/>
            <a:ext cx="3166533" cy="47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4" tIns="47427" rIns="94854" bIns="47427" numCol="1" anchor="b" anchorCtr="0" compatLnSpc="1">
            <a:prstTxWarp prst="textNoShape">
              <a:avLst/>
            </a:prstTxWarp>
          </a:bodyPr>
          <a:lstStyle>
            <a:lvl1pPr defTabSz="94815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4800" y="9131142"/>
            <a:ext cx="3163147" cy="47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4" tIns="47427" rIns="94854" bIns="47427" numCol="1" anchor="b" anchorCtr="0" compatLnSpc="1">
            <a:prstTxWarp prst="textNoShape">
              <a:avLst/>
            </a:prstTxWarp>
          </a:bodyPr>
          <a:lstStyle>
            <a:lvl1pPr algn="r" defTabSz="948153">
              <a:defRPr sz="1300">
                <a:latin typeface="Times New Roman" pitchFamily="18" charset="0"/>
              </a:defRPr>
            </a:lvl1pPr>
          </a:lstStyle>
          <a:p>
            <a:fld id="{91CAA577-FB12-4D2E-AFE3-4389636030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614" cy="47839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13" tIns="47707" rIns="95413" bIns="47707" numCol="1" anchor="t" anchorCtr="0" compatLnSpc="1">
            <a:prstTxWarp prst="textNoShape">
              <a:avLst/>
            </a:prstTxWarp>
          </a:bodyPr>
          <a:lstStyle>
            <a:lvl1pPr defTabSz="953187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8" y="0"/>
            <a:ext cx="3171613" cy="47839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13" tIns="47707" rIns="95413" bIns="47707" numCol="1" anchor="t" anchorCtr="0" compatLnSpc="1">
            <a:prstTxWarp prst="textNoShape">
              <a:avLst/>
            </a:prstTxWarp>
          </a:bodyPr>
          <a:lstStyle>
            <a:lvl1pPr algn="r" defTabSz="953187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2063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13" tIns="47707" rIns="95413" bIns="47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2807"/>
            <a:ext cx="3171614" cy="47839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13" tIns="47707" rIns="95413" bIns="47707" numCol="1" anchor="b" anchorCtr="0" compatLnSpc="1">
            <a:prstTxWarp prst="textNoShape">
              <a:avLst/>
            </a:prstTxWarp>
          </a:bodyPr>
          <a:lstStyle>
            <a:lvl1pPr defTabSz="953187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8" y="9122807"/>
            <a:ext cx="3171613" cy="47839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13" tIns="47707" rIns="95413" bIns="47707" numCol="1" anchor="b" anchorCtr="0" compatLnSpc="1">
            <a:prstTxWarp prst="textNoShape">
              <a:avLst/>
            </a:prstTxWarp>
          </a:bodyPr>
          <a:lstStyle>
            <a:lvl1pPr algn="r" defTabSz="953187">
              <a:defRPr sz="1300">
                <a:latin typeface="Times New Roman" pitchFamily="18" charset="0"/>
              </a:defRPr>
            </a:lvl1pPr>
          </a:lstStyle>
          <a:p>
            <a:fld id="{7B7E2D86-71CE-4A9A-8A8E-DFAB03E78F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A39F03-B62E-4010-84B1-341B52895EE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6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E2D86-71CE-4A9A-8A8E-DFAB03E78FA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E2D86-71CE-4A9A-8A8E-DFAB03E78FA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E2D86-71CE-4A9A-8A8E-DFAB03E78FA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E2D86-71CE-4A9A-8A8E-DFAB03E78FA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762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2286000"/>
            <a:ext cx="6400800" cy="3352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228600" y="1905000"/>
            <a:ext cx="8610600" cy="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36" name="Picture 16" descr="C:\Documents and Settings\wfischer\My Documents\untitled.bmp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947988" y="4171950"/>
            <a:ext cx="3246437" cy="8572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Wolfram Fischer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77A254-ED1E-4535-9B00-815FC900C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0213" y="152400"/>
            <a:ext cx="2212975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525" y="152400"/>
            <a:ext cx="6491288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Wolfram Fischer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6BCBA6-2DF7-493A-802A-BBD9A6490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Wolfram Fischer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95D896A8-793A-4EA3-951E-FB43E14B421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Wolfram Fischer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24E207-4B53-495A-B487-A9EFF575BB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14400"/>
            <a:ext cx="40767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40767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Wolfram Fischer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9A9C5-F341-4DB9-BF2D-F085061A69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Wolfram Fischer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83B654-5761-428B-B583-63A6967508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Wolfram Fischer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578973-DC37-4534-9F2F-4DFCA1A969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Wolfram Fischer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3E751E-456F-4FFE-8B8E-81CD15CAE2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Wolfram Fischer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FFB538-6533-49FE-9DE8-F816781A48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Wolfram Fischer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102BD-B8CB-4180-B939-6103F51EB4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6525" y="152400"/>
            <a:ext cx="88566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14400"/>
            <a:ext cx="8305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00"/>
                </a:solidFill>
              </a:defRPr>
            </a:lvl1pPr>
          </a:lstStyle>
          <a:p>
            <a:r>
              <a:rPr lang="en-US"/>
              <a:t>Wolfram Fischer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00"/>
                </a:solidFill>
              </a:defRPr>
            </a:lvl1pPr>
          </a:lstStyle>
          <a:p>
            <a:fld id="{92AC7246-BFCA-4E44-9349-F2A79DCDF8F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15" name="Picture 19" descr="C:\My Documents\My Pictures\2000 BNL.gif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315200" y="6438900"/>
            <a:ext cx="1300163" cy="376238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153400" cy="1524000"/>
          </a:xfrm>
        </p:spPr>
        <p:txBody>
          <a:bodyPr/>
          <a:lstStyle/>
          <a:p>
            <a:r>
              <a:rPr lang="en-US" sz="3600" b="1" dirty="0" smtClean="0"/>
              <a:t>Code benchmarking</a:t>
            </a:r>
            <a:endParaRPr lang="en-US" sz="80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half" idx="1"/>
          </p:nvPr>
        </p:nvSpPr>
        <p:spPr>
          <a:xfrm>
            <a:off x="457200" y="2590800"/>
            <a:ext cx="8229600" cy="3733800"/>
          </a:xfrm>
        </p:spPr>
        <p:txBody>
          <a:bodyPr/>
          <a:lstStyle/>
          <a:p>
            <a:endParaRPr lang="en-US" sz="2400" dirty="0" smtClean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FF"/>
                </a:solidFill>
              </a:rPr>
              <a:t>Wolfram Fischer</a:t>
            </a:r>
            <a:r>
              <a:rPr lang="en-US" sz="1000" dirty="0">
                <a:solidFill>
                  <a:srgbClr val="FFFFFF"/>
                </a:solidFill>
              </a:rPr>
              <a:t/>
            </a:r>
            <a:br>
              <a:rPr lang="en-US" sz="1000" dirty="0">
                <a:solidFill>
                  <a:srgbClr val="FFFFFF"/>
                </a:solidFill>
              </a:rPr>
            </a:br>
            <a:r>
              <a:rPr lang="en-US" sz="1000" dirty="0">
                <a:solidFill>
                  <a:srgbClr val="FFFFFF"/>
                </a:solidFill>
              </a:rPr>
              <a:t/>
            </a:r>
            <a:br>
              <a:rPr lang="en-US" sz="1000" dirty="0">
                <a:solidFill>
                  <a:srgbClr val="FFFFFF"/>
                </a:solidFill>
              </a:rPr>
            </a:br>
            <a:endParaRPr lang="en-US" sz="1000" dirty="0">
              <a:solidFill>
                <a:srgbClr val="FFFFFF"/>
              </a:solidFill>
            </a:endParaRPr>
          </a:p>
          <a:p>
            <a:endParaRPr lang="en-US" sz="1600" b="1" dirty="0">
              <a:solidFill>
                <a:srgbClr val="FFFFFF"/>
              </a:solidFill>
            </a:endParaRPr>
          </a:p>
          <a:p>
            <a:endParaRPr lang="en-US" sz="1400" b="1" dirty="0">
              <a:solidFill>
                <a:srgbClr val="FFFFFF"/>
              </a:solidFill>
            </a:endParaRPr>
          </a:p>
          <a:p>
            <a:r>
              <a:rPr lang="en-US" sz="2000" dirty="0">
                <a:solidFill>
                  <a:srgbClr val="FFFFFF"/>
                </a:solidFill>
              </a:rPr>
              <a:t/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 smtClean="0">
                <a:solidFill>
                  <a:srgbClr val="FFFFFF"/>
                </a:solidFill>
              </a:rPr>
              <a:t/>
            </a:r>
            <a:br>
              <a:rPr lang="en-US" sz="2000" dirty="0" smtClean="0">
                <a:solidFill>
                  <a:srgbClr val="FFFFFF"/>
                </a:solidFill>
              </a:rPr>
            </a:br>
            <a:r>
              <a:rPr lang="en-US" sz="2000" dirty="0" smtClean="0">
                <a:solidFill>
                  <a:srgbClr val="FFFFFF"/>
                </a:solidFill>
              </a:rPr>
              <a:t/>
            </a:r>
            <a:br>
              <a:rPr lang="en-US" sz="2000" dirty="0" smtClean="0">
                <a:solidFill>
                  <a:srgbClr val="FFFFFF"/>
                </a:solidFill>
              </a:rPr>
            </a:br>
            <a:r>
              <a:rPr lang="en-US" sz="1800" b="1" dirty="0" smtClean="0"/>
              <a:t>LARP Mini-Workshop on E-Lens Simulations</a:t>
            </a:r>
          </a:p>
          <a:p>
            <a:r>
              <a:rPr lang="en-US" sz="1800" dirty="0" smtClean="0">
                <a:solidFill>
                  <a:srgbClr val="FFFFFF"/>
                </a:solidFill>
              </a:rPr>
              <a:t>3 December 2008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</a:rPr>
              <a:t>Short-term measures to benchmark</a:t>
            </a:r>
          </a:p>
          <a:p>
            <a:pPr lvl="1"/>
            <a:r>
              <a:rPr lang="en-US" sz="2400" dirty="0" smtClean="0"/>
              <a:t>Only </a:t>
            </a:r>
            <a:r>
              <a:rPr lang="en-US" sz="2400" dirty="0" smtClean="0"/>
              <a:t>footprints?</a:t>
            </a:r>
          </a:p>
          <a:p>
            <a:r>
              <a:rPr lang="en-US" sz="2800" dirty="0" smtClean="0"/>
              <a:t>Tevatron experiments with Gaussian gun</a:t>
            </a:r>
            <a:endParaRPr lang="en-US" sz="1400" dirty="0" smtClean="0"/>
          </a:p>
          <a:p>
            <a:endParaRPr lang="en-US" sz="1400" dirty="0" smtClean="0"/>
          </a:p>
          <a:p>
            <a:pPr>
              <a:buNone/>
            </a:pPr>
            <a:r>
              <a:rPr lang="en-US" sz="2800" b="1" dirty="0" smtClean="0">
                <a:solidFill>
                  <a:schemeClr val="tx1">
                    <a:lumMod val="75000"/>
                  </a:schemeClr>
                </a:solidFill>
              </a:rPr>
              <a:t>Long-term measures to benchmark</a:t>
            </a:r>
          </a:p>
          <a:p>
            <a:pPr lvl="1"/>
            <a:r>
              <a:rPr lang="en-US" sz="2400" dirty="0" smtClean="0"/>
              <a:t>Beam lifetime</a:t>
            </a:r>
          </a:p>
          <a:p>
            <a:pPr lvl="1"/>
            <a:r>
              <a:rPr lang="en-US" sz="2400" dirty="0" smtClean="0"/>
              <a:t>Emittance growth</a:t>
            </a:r>
          </a:p>
          <a:p>
            <a:r>
              <a:rPr lang="en-US" sz="2800" dirty="0" smtClean="0"/>
              <a:t>In simulations tune/coupling/ chromaticity (which other?) should be varied by experimental/operational uncertainty </a:t>
            </a:r>
          </a:p>
          <a:p>
            <a:r>
              <a:rPr lang="en-US" sz="2800" dirty="0" smtClean="0"/>
              <a:t>Free parameters?</a:t>
            </a:r>
          </a:p>
          <a:p>
            <a:r>
              <a:rPr lang="en-US" sz="2800" dirty="0" smtClean="0"/>
              <a:t>What is good enough?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Wolfram Fischer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D896A8-793A-4EA3-951E-FB43E14B421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Emittance growth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Wolfram Fischer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D896A8-793A-4EA3-951E-FB43E14B421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 descr="p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09637"/>
            <a:ext cx="7053227" cy="52625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39919" y="457200"/>
            <a:ext cx="2327881" cy="120032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Q 	   = 0.001</a:t>
            </a:r>
          </a:p>
          <a:p>
            <a:r>
              <a:rPr lang="en-US" dirty="0" smtClean="0">
                <a:solidFill>
                  <a:schemeClr val="bg1"/>
                </a:solidFill>
                <a:latin typeface="Symbol" pitchFamily="18" charset="2"/>
              </a:rPr>
              <a:t>D(</a:t>
            </a:r>
            <a:r>
              <a:rPr lang="en-US" dirty="0" err="1" smtClean="0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US" dirty="0" err="1" smtClean="0">
                <a:solidFill>
                  <a:schemeClr val="bg1"/>
                </a:solidFill>
              </a:rPr>
              <a:t>Q</a:t>
            </a:r>
            <a:r>
              <a:rPr lang="en-US" baseline="-25000" dirty="0" err="1" smtClean="0">
                <a:solidFill>
                  <a:schemeClr val="bg1"/>
                </a:solidFill>
              </a:rPr>
              <a:t>min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smtClean="0">
                <a:solidFill>
                  <a:schemeClr val="bg1"/>
                </a:solidFill>
              </a:rPr>
              <a:t>= 0.001</a:t>
            </a:r>
          </a:p>
          <a:p>
            <a:r>
              <a:rPr lang="en-US" dirty="0" smtClean="0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Q’ 	    = 2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10235" y="5265003"/>
            <a:ext cx="13051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+mj-lt"/>
              </a:rPr>
              <a:t>H.J. Kim</a:t>
            </a:r>
            <a:br>
              <a:rPr lang="en-US" dirty="0" smtClean="0">
                <a:solidFill>
                  <a:srgbClr val="FFFFFF"/>
                </a:solidFill>
                <a:latin typeface="+mj-lt"/>
              </a:rPr>
            </a:br>
            <a:r>
              <a:rPr lang="en-US" dirty="0" smtClean="0">
                <a:solidFill>
                  <a:srgbClr val="FFFFFF"/>
                </a:solidFill>
                <a:latin typeface="+mj-lt"/>
              </a:rPr>
              <a:t>CM10</a:t>
            </a:r>
            <a:endParaRPr lang="en-US" dirty="0" smtClean="0">
              <a:solidFill>
                <a:srgbClr val="FFFFFF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Emittance growth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Wolfram Fischer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D896A8-793A-4EA3-951E-FB43E14B421A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 descr="p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14400"/>
            <a:ext cx="6372225" cy="52766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86600" y="4267200"/>
            <a:ext cx="16149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+mj-lt"/>
              </a:rPr>
              <a:t>A. Valishev</a:t>
            </a:r>
            <a:br>
              <a:rPr lang="en-US" dirty="0" smtClean="0">
                <a:solidFill>
                  <a:srgbClr val="FFFFFF"/>
                </a:solidFill>
                <a:latin typeface="+mj-lt"/>
              </a:rPr>
            </a:br>
            <a:r>
              <a:rPr lang="en-US" dirty="0" smtClean="0">
                <a:solidFill>
                  <a:srgbClr val="FFFFFF"/>
                </a:solidFill>
                <a:latin typeface="+mj-lt"/>
              </a:rPr>
              <a:t>EPAC2008</a:t>
            </a:r>
            <a:endParaRPr lang="en-US" dirty="0" smtClean="0">
              <a:solidFill>
                <a:srgbClr val="FFFFFF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lifetime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Wolfram Fischer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D896A8-793A-4EA3-951E-FB43E14B421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85800"/>
            <a:ext cx="6244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+mj-lt"/>
              </a:rPr>
              <a:t>RHIC benchmark stores: </a:t>
            </a:r>
            <a:r>
              <a:rPr lang="en-US" sz="1800" dirty="0" smtClean="0">
                <a:solidFill>
                  <a:srgbClr val="FFFFFF"/>
                </a:solidFill>
                <a:latin typeface="+mj-lt"/>
              </a:rPr>
              <a:t>9981, 9983, 9986, 9989, 9990</a:t>
            </a:r>
            <a:endParaRPr lang="en-US" sz="1800" dirty="0" smtClean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7" name="Picture 6" descr="p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143000"/>
            <a:ext cx="7315200" cy="531756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auto">
          <a:xfrm>
            <a:off x="2819400" y="2514600"/>
            <a:ext cx="381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640228" y="2170671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+mj-lt"/>
              </a:rPr>
              <a:t>5min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4495800"/>
            <a:ext cx="2327881" cy="120032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Q 	   = 0.001</a:t>
            </a:r>
          </a:p>
          <a:p>
            <a:r>
              <a:rPr lang="en-US" dirty="0" smtClean="0">
                <a:solidFill>
                  <a:schemeClr val="bg1"/>
                </a:solidFill>
                <a:latin typeface="Symbol" pitchFamily="18" charset="2"/>
              </a:rPr>
              <a:t>D(</a:t>
            </a:r>
            <a:r>
              <a:rPr lang="en-US" dirty="0" err="1" smtClean="0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US" dirty="0" err="1" smtClean="0">
                <a:solidFill>
                  <a:schemeClr val="bg1"/>
                </a:solidFill>
              </a:rPr>
              <a:t>Q</a:t>
            </a:r>
            <a:r>
              <a:rPr lang="en-US" baseline="-25000" dirty="0" err="1" smtClean="0">
                <a:solidFill>
                  <a:schemeClr val="bg1"/>
                </a:solidFill>
              </a:rPr>
              <a:t>min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smtClean="0">
                <a:solidFill>
                  <a:schemeClr val="bg1"/>
                </a:solidFill>
              </a:rPr>
              <a:t>= 0.001</a:t>
            </a:r>
          </a:p>
          <a:p>
            <a:r>
              <a:rPr lang="en-US" dirty="0" smtClean="0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Q’ 	    = 2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FFFF00"/>
          </a:solidFill>
          <a:prstDash val="solid"/>
          <a:round/>
          <a:headEnd type="none" w="sm" len="sm"/>
          <a:tailEnd type="none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chemeClr val="bg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FFFFFF"/>
            </a:solidFill>
            <a:latin typeface="+mj-lt"/>
          </a:defRPr>
        </a:defPPr>
      </a:lstStyle>
    </a:tx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D:\win32app\microsoft office\Templates\Presentation Designs\FIREBALL.POT</Template>
  <TotalTime>37255</TotalTime>
  <Words>93</Words>
  <Application>Microsoft PowerPoint</Application>
  <PresentationFormat>On-screen Show (4:3)</PresentationFormat>
  <Paragraphs>46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FIREBALL</vt:lpstr>
      <vt:lpstr>Code benchmarking</vt:lpstr>
      <vt:lpstr>Benchmarking</vt:lpstr>
      <vt:lpstr>Emittance growth</vt:lpstr>
      <vt:lpstr>Emittance growth</vt:lpstr>
      <vt:lpstr>Beam lifetime</vt:lpstr>
    </vt:vector>
  </TitlesOfParts>
  <Company>Brookhaven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Ted Daniels</dc:creator>
  <cp:lastModifiedBy>wfischer</cp:lastModifiedBy>
  <cp:revision>4064</cp:revision>
  <cp:lastPrinted>1999-05-04T19:47:48Z</cp:lastPrinted>
  <dcterms:created xsi:type="dcterms:W3CDTF">1999-05-04T16:50:53Z</dcterms:created>
  <dcterms:modified xsi:type="dcterms:W3CDTF">2008-12-03T05:04:37Z</dcterms:modified>
</cp:coreProperties>
</file>