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4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52" r:id="rId2"/>
    <p:sldMasterId id="2147483786" r:id="rId3"/>
    <p:sldMasterId id="2147483798" r:id="rId4"/>
    <p:sldMasterId id="2147483817" r:id="rId5"/>
    <p:sldMasterId id="2147483836" r:id="rId6"/>
    <p:sldMasterId id="2147484010" r:id="rId7"/>
    <p:sldMasterId id="2147484070" r:id="rId8"/>
    <p:sldMasterId id="2147484211" r:id="rId9"/>
    <p:sldMasterId id="2147484235" r:id="rId10"/>
    <p:sldMasterId id="2147484259" r:id="rId11"/>
    <p:sldMasterId id="2147484271" r:id="rId12"/>
  </p:sldMasterIdLst>
  <p:notesMasterIdLst>
    <p:notesMasterId r:id="rId64"/>
  </p:notesMasterIdLst>
  <p:sldIdLst>
    <p:sldId id="446" r:id="rId13"/>
    <p:sldId id="528" r:id="rId14"/>
    <p:sldId id="519" r:id="rId15"/>
    <p:sldId id="530" r:id="rId16"/>
    <p:sldId id="523" r:id="rId17"/>
    <p:sldId id="524" r:id="rId18"/>
    <p:sldId id="557" r:id="rId19"/>
    <p:sldId id="522" r:id="rId20"/>
    <p:sldId id="544" r:id="rId21"/>
    <p:sldId id="520" r:id="rId22"/>
    <p:sldId id="419" r:id="rId23"/>
    <p:sldId id="545" r:id="rId24"/>
    <p:sldId id="546" r:id="rId25"/>
    <p:sldId id="429" r:id="rId26"/>
    <p:sldId id="442" r:id="rId27"/>
    <p:sldId id="537" r:id="rId28"/>
    <p:sldId id="531" r:id="rId29"/>
    <p:sldId id="532" r:id="rId30"/>
    <p:sldId id="540" r:id="rId31"/>
    <p:sldId id="541" r:id="rId32"/>
    <p:sldId id="538" r:id="rId33"/>
    <p:sldId id="539" r:id="rId34"/>
    <p:sldId id="584" r:id="rId35"/>
    <p:sldId id="536" r:id="rId36"/>
    <p:sldId id="533" r:id="rId37"/>
    <p:sldId id="534" r:id="rId38"/>
    <p:sldId id="542" r:id="rId39"/>
    <p:sldId id="543" r:id="rId40"/>
    <p:sldId id="565" r:id="rId41"/>
    <p:sldId id="570" r:id="rId42"/>
    <p:sldId id="571" r:id="rId43"/>
    <p:sldId id="582" r:id="rId44"/>
    <p:sldId id="572" r:id="rId45"/>
    <p:sldId id="573" r:id="rId46"/>
    <p:sldId id="574" r:id="rId47"/>
    <p:sldId id="583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463" r:id="rId56"/>
    <p:sldId id="556" r:id="rId57"/>
    <p:sldId id="563" r:id="rId58"/>
    <p:sldId id="558" r:id="rId59"/>
    <p:sldId id="559" r:id="rId60"/>
    <p:sldId id="560" r:id="rId61"/>
    <p:sldId id="561" r:id="rId62"/>
    <p:sldId id="562" r:id="rId6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33CC33"/>
    <a:srgbClr val="00FF00"/>
    <a:srgbClr val="00CCFF"/>
    <a:srgbClr val="009999"/>
    <a:srgbClr val="66FFCC"/>
    <a:srgbClr val="66FF66"/>
    <a:srgbClr val="FF33CC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52" autoAdjust="0"/>
    <p:restoredTop sz="94660"/>
  </p:normalViewPr>
  <p:slideViewPr>
    <p:cSldViewPr>
      <p:cViewPr varScale="1">
        <p:scale>
          <a:sx n="70" d="100"/>
          <a:sy n="70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6DAFFF-861D-44D3-B969-4E741E3D0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Pct val="110000"/>
              <a:defRPr/>
            </a:pPr>
            <a:fld id="{F7E85111-6AE5-4141-9266-1EB7FD419486}" type="slidenum">
              <a:rPr lang="en-US" sz="12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9900"/>
                </a:buClr>
                <a:buSzPct val="110000"/>
                <a:defRPr/>
              </a:pPr>
              <a:t>1</a:t>
            </a:fld>
            <a:endParaRPr lang="en-US" sz="12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AB865-353A-4201-AF0E-A1363DEB33D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344" tIns="45672" rIns="91344" bIns="45672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6DAFFF-861D-44D3-B969-4E741E3D031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9AA97-18CF-40AD-8BE3-70590250AE00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14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E413B-B459-41FE-9447-29976FF8F3F2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/>
              <a:t>15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6BC4012-6158-4FF9-A3F5-C3760C7292E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22BBAE-17E8-4D8B-859A-D20FAA1C3236}" type="slidenum">
              <a:rPr lang="en-US" sz="1200" kern="12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kern="1200">
              <a:solidFill>
                <a:srgbClr val="0000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D1CB506-389F-4981-9349-B46CD52CCF27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1B249E1-BBFA-4870-B153-5A622F8EC7E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6DAFFF-861D-44D3-B969-4E741E3D031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6DAFFF-861D-44D3-B969-4E741E3D031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6DAFFF-861D-44D3-B969-4E741E3D031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C0F4E3B-2738-4A28-B40F-07F6A5091C44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419BDE-E618-4190-971B-16E5C00E1BDF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E191E-60E8-46F7-BCDD-3E2AF7F6979A}" type="slidenum">
              <a:rPr lang="en-US"/>
              <a:pPr/>
              <a:t>27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C29B4-1E35-4DC2-9556-7BC6E5BD534D}" type="slidenum">
              <a:rPr lang="en-US"/>
              <a:pPr/>
              <a:t>28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C5A4D62-6018-4BEB-8E1D-857EFD3B9695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6DAFFF-861D-44D3-B969-4E741E3D031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A1466E7-A317-4853-927C-50323DA57A5B}" type="slidenum">
              <a:rPr lang="en-US" sz="1200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1200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51C9DF5-9F6F-4D55-97D2-3B6306461BC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323" y="4689335"/>
            <a:ext cx="5438418" cy="4354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51C9DF5-9F6F-4D55-97D2-3B6306461BC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323" y="4689335"/>
            <a:ext cx="5438418" cy="4354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77F2CD-0897-4D30-B264-BD0E1B047F0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323" y="4689335"/>
            <a:ext cx="5438418" cy="4354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94BE9F6-DDB4-495A-863D-E69D90DA6E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323" y="4689335"/>
            <a:ext cx="5438418" cy="4354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DDCF3AE-D377-4229-96B6-B4B664618388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323" y="4689335"/>
            <a:ext cx="5438418" cy="4354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BB0EDDD-88DD-4ECE-9DF3-0FC2ED1ED61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323" y="4689335"/>
            <a:ext cx="5438418" cy="4354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E515C4-F7E5-42E3-AA3F-57EDB0B40266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323" y="4689335"/>
            <a:ext cx="5438418" cy="4354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0693099-D7D8-48C5-9681-1055579E22C2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49300"/>
            <a:ext cx="4937125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323" y="4689335"/>
            <a:ext cx="5438418" cy="43542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6DAFFF-861D-44D3-B969-4E741E3D031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6DAFFF-861D-44D3-B969-4E741E3D031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7125" cy="37020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0DFB44F-6303-41DC-938D-7129B6D6E0FF}" type="slidenum">
              <a:rPr lang="en-US">
                <a:solidFill>
                  <a:prstClr val="black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959D7B1-093B-4D90-A89D-144A8C186918}" type="slidenum">
              <a:rPr lang="en-US">
                <a:solidFill>
                  <a:prstClr val="black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7125" cy="37020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62109F6-B9CC-412D-896A-76D53FDD403E}" type="slidenum">
              <a:rPr lang="en-US">
                <a:solidFill>
                  <a:prstClr val="black"/>
                </a:solidFill>
                <a:latin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93" y="4690588"/>
            <a:ext cx="4983689" cy="44424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DAFFF-861D-44D3-B969-4E741E3D03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A11E-37C0-484B-90F7-E121EB8A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E6CA-5985-47CD-B85A-1CA9D9856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HC-artist-view"/>
          <p:cNvPicPr>
            <a:picLocks noChangeAspect="1" noChangeArrowheads="1"/>
          </p:cNvPicPr>
          <p:nvPr userDrawn="1"/>
        </p:nvPicPr>
        <p:blipFill>
          <a:blip r:embed="rId2">
            <a:lum contrast="-36000"/>
          </a:blip>
          <a:srcRect l="10878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6953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302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467600" y="-338138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Name Event Date</a:t>
            </a:r>
            <a:fld id="{A1AC906F-34DE-41F4-9288-F95DCE38B9FB}" type="slidenum">
              <a:rPr lang="en-US"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381750"/>
            <a:ext cx="5334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HHH, CARE’07, CERN, </a:t>
            </a:r>
            <a:r>
              <a:rPr lang="en-GB" kern="120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October</a:t>
            </a:r>
            <a:r>
              <a:rPr lang="it-IT" kern="120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 29-31, 2007</a:t>
            </a:r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 flipV="1">
            <a:off x="0" y="6477000"/>
            <a:ext cx="3352800" cy="6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Pct val="110000"/>
            </a:pPr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28" name="Rectangle 8"/>
          <p:cNvSpPr>
            <a:spLocks noChangeArrowheads="1"/>
          </p:cNvSpPr>
          <p:nvPr userDrawn="1"/>
        </p:nvSpPr>
        <p:spPr bwMode="auto">
          <a:xfrm>
            <a:off x="3352800" y="6248400"/>
            <a:ext cx="914400" cy="304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CERN</a:t>
            </a:r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4267200" y="6477000"/>
            <a:ext cx="4876800" cy="6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Pct val="110000"/>
            </a:pPr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W. </a:t>
            </a:r>
            <a:r>
              <a:rPr lang="en-US" kern="1200" dirty="0" err="1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Scandale</a:t>
            </a:r>
            <a:r>
              <a:rPr lang="en-US" kern="1200" dirty="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 &amp; F. Zimmermann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22047-234D-4934-8355-80C5079E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228600"/>
            <a:ext cx="1955800" cy="365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228600"/>
            <a:ext cx="5716587" cy="365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5D3B796-F2A2-4998-997F-F443D07704D6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59AB73-91BF-410B-8B0F-96B9423A63FF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3F6245-CE89-43DF-9608-FF1ED6314160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E41E16E-BFA8-4B19-8371-ED5B0CFC0E46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B87897C-201B-4390-A552-30C53CDB51C2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6F3D59D-462F-4A8A-BFD7-4B78D9B4C377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A28AD0-AEEE-409E-ABEA-18E0F90DB48F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2820098-34BD-4E49-B8DE-72372E60C5C8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3306BC4-28B3-4353-A178-2974E70B0CC1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A0094CD-FA21-4420-8D01-A9F1A0900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43B48A-1859-460B-9613-7F4FC7E99EA4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98CB0C6-8B5D-4FB5-BA7C-F6AA33CE7882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D9652AA-ACC7-4052-B744-4C92CC0CCD67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330E193-BF3C-4D19-A16D-BF70E5D7F1F3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EB83919-498D-41C4-91CE-77EB5EE18E92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E5A9442-79E7-43D2-AB15-615E6413ED1C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C8D1C08-DA09-4E82-8E1C-9963AFCBB498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5D37CA9-B9B4-4B32-8083-1E83D3CD367E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45F92C-5F60-471A-8FFD-86564BC7CD46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079346A-7B32-452B-9975-29FF9C070FCA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400ABBF-4E26-478C-9C42-AD3458FE5DFA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2696847-34CF-4E49-96A9-43E16BB0FD96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4341D-485B-4DC7-8EBE-0CD6F7029A8D}" type="slidenum">
              <a:rPr lang="en-US" sz="1400" kern="1200">
                <a:solidFill>
                  <a:srgbClr val="FF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FF0000"/>
              </a:solid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22FE927-8DAC-4311-A77D-D6101FE7DB7C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BA29C9A-ECF9-4D94-8BCE-5A696D98E523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BF7456-0141-416F-8F39-09B4BC2C606A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4B93D9F-31D0-4DD1-968D-F3963539CBBA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7649F88-AA70-4B6D-AEA5-D4B06D0DD11C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B8E7ABD-4324-45C5-9A69-DF0849692D5C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9BC7F4-DD3D-45EE-AF62-B7B00D0FBB3D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C56BE6F-0B31-4F4E-B1D2-617705D65FBC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661BE8C-3BD6-48E8-8CC2-72F6D5B6BF51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9D7DA6-452F-43ED-B666-AF0354F734FD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D3D9B83-2EF4-4527-AFDD-2DD6DE469246}" type="slidenum">
              <a:rPr lang="en-US" sz="14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b="1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54EAF59-5F47-4BDE-88E9-7FC008FDB681}" type="slidenum"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RG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EA8E7639-7FBB-4501-9943-24D681CADAF6}" type="slidenum">
              <a:rPr lang="en-US" sz="1200" b="1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en-US" sz="1200" b="1" kern="1200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RG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1FAFF54B-BB32-472D-B064-B73DEDE347C5}" type="slidenum">
              <a:rPr lang="en-US" sz="1200" b="1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en-US" sz="1200" b="1" kern="1200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RG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CA20F4D7-9C93-4A5C-9B5A-CB769883818C}" type="slidenum">
              <a:rPr lang="en-US" sz="1200" b="1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en-US" sz="1200" b="1" kern="1200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RG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2899C5CE-CC68-48A3-9381-C7C5D14AE5FA}" type="slidenum">
              <a:rPr lang="en-US" sz="1200" b="1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en-US" sz="1200" b="1" kern="1200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RG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fld id="{C1821C91-5920-4569-B061-A8F97D46E136}" type="slidenum">
              <a:rPr lang="en-US" sz="1200" b="1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ctr" rtl="0">
                <a:defRPr/>
              </a:pPr>
              <a:t>‹#›</a:t>
            </a:fld>
            <a:endParaRPr lang="en-US" sz="1200" b="1" kern="1200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b="1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F931DB5-0215-4674-9B67-FA4CAAE282C1}" type="slidenum"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b="1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8365217-BF4A-40F0-B7E8-0ACE45DAC785}" type="slidenum"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b="1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CAB9BE-890F-45C6-A5EF-7D09B48BF609}" type="slidenum"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b="1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E8F4AAF-F394-4538-A9D3-57DC406BA23E}" type="slidenum"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8588"/>
            <a:ext cx="5486400" cy="515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752600"/>
            <a:ext cx="33147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33147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r>
              <a:rPr lang="en-US" sz="1200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LHCC – 1 July, 2008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35CA-ECA3-44F8-84DA-71F7DB28F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E65CE17-87FE-46CB-8378-49814773A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38880EED-1A92-45FA-9EE5-9E3B5B6E3664}" type="datetime1">
              <a:rPr lang="en-US"/>
              <a:pPr>
                <a:defRPr/>
              </a:pPr>
              <a:t>4/9/2009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en-US"/>
              <a:t>B.Bellesia – eLTC08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5639425B-B304-40FB-ADAB-64F752395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C092-81DA-4A9B-A317-B73B08442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0C8D967-798D-4B31-AD06-38443F9A8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93E1-BA0E-4F9F-9EBF-AA042ADC1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228600"/>
            <a:ext cx="1955800" cy="365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228600"/>
            <a:ext cx="5716587" cy="365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8D944C3-048D-4AEF-B186-C442C5243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0501-7ABA-48AF-9EEC-45414D9E2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8ECD811-4042-4CE2-AA07-8B5DDA27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CF62D8A3-D4C2-4D2A-9096-2BBA7C219EB9}" type="datetime1">
              <a:rPr lang="en-US"/>
              <a:pPr>
                <a:defRPr/>
              </a:pPr>
              <a:t>4/9/2009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en-US"/>
              <a:t>B.Bellesia – eLTC08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56899819-503B-408E-A510-90AB7A4B9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2E3B-2F94-4AC9-B82A-2BCFCFEF0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B7606BB-B987-4F02-8B62-CFCD61478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6FF3EB-7018-43D9-BA0F-F64171534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2E7B-1560-44AB-8C39-367407F01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CEB1915-ECC3-4755-939E-2C1A08E7A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1B7D6010-E857-49DF-BF31-FF1F02C3D163}" type="datetime1">
              <a:rPr lang="en-US"/>
              <a:pPr>
                <a:defRPr/>
              </a:pPr>
              <a:t>4/9/2009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rebuchet MS"/>
              </a:defRPr>
            </a:lvl1pPr>
          </a:lstStyle>
          <a:p>
            <a:pPr>
              <a:defRPr/>
            </a:pPr>
            <a:r>
              <a:rPr lang="en-US"/>
              <a:t>B.Bellesia – eLTC08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9A1CE0D-5A97-4CA7-9B92-2663AE2A2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rgbClr val="000000">
                    <a:tint val="7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Antonio Vergara - eLTC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B1F7-46CF-4FEB-82AD-2735F9961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AC7A-4B6B-4256-AD1D-59BE469FB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2AE56-AE79-4BDA-8AF1-BECE4023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0F7B-F80E-4EDB-8F9C-A1295BB3C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2D134-0222-4AB8-A24C-4CC8E36CC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13F9-BFAF-4D38-995D-38FBB81B7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B469-444E-47A3-8D37-FCB27E98D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3EC80-1CC3-4AC5-B019-ED7F0A6A8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B0CB-859D-4DA5-AF36-F71876D0F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47FE-3E22-4860-B828-6AB9CD7B0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F6E2-995F-450C-A9B8-CD83A935D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ADCB5-D755-4401-9721-7C0A2AFC0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HC-artist-view"/>
          <p:cNvPicPr>
            <a:picLocks noChangeAspect="1" noChangeArrowheads="1"/>
          </p:cNvPicPr>
          <p:nvPr userDrawn="1"/>
        </p:nvPicPr>
        <p:blipFill>
          <a:blip r:embed="rId2">
            <a:lum contrast="-36000"/>
          </a:blip>
          <a:srcRect l="10878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6953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302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467600" y="-338138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Name Event Date</a:t>
            </a:r>
            <a:fld id="{A1AC906F-34DE-41F4-9288-F95DCE38B9FB}" type="slidenum">
              <a:rPr lang="en-US"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381750"/>
            <a:ext cx="5334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HHH, CARE’07, CERN, </a:t>
            </a:r>
            <a:r>
              <a:rPr lang="en-GB" kern="120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October</a:t>
            </a:r>
            <a:r>
              <a:rPr lang="it-IT" kern="120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 29-31, 2007</a:t>
            </a:r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 flipV="1">
            <a:off x="0" y="6477000"/>
            <a:ext cx="3352800" cy="6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Pct val="110000"/>
            </a:pPr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28" name="Rectangle 8"/>
          <p:cNvSpPr>
            <a:spLocks noChangeArrowheads="1"/>
          </p:cNvSpPr>
          <p:nvPr userDrawn="1"/>
        </p:nvSpPr>
        <p:spPr bwMode="auto">
          <a:xfrm>
            <a:off x="3352800" y="6248400"/>
            <a:ext cx="914400" cy="304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CERN</a:t>
            </a:r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4267200" y="6477000"/>
            <a:ext cx="4876800" cy="6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Pct val="110000"/>
            </a:pPr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W. </a:t>
            </a:r>
            <a:r>
              <a:rPr lang="en-US" kern="1200" dirty="0" err="1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Scandale</a:t>
            </a:r>
            <a:r>
              <a:rPr lang="en-US" kern="1200" dirty="0">
                <a:solidFill>
                  <a:srgbClr val="330894"/>
                </a:solidFill>
                <a:latin typeface="Times New Roman" pitchFamily="18" charset="0"/>
                <a:ea typeface="+mn-ea"/>
                <a:cs typeface="+mn-cs"/>
              </a:rPr>
              <a:t> &amp; F. Zimmermann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2E44-B435-45CB-BAA8-4C4D018C1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381000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228600"/>
            <a:ext cx="1955800" cy="365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3413" y="228600"/>
            <a:ext cx="5716587" cy="365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276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F. Zimmermann &amp; W. Scandale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55911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it-IT" kern="1200">
                <a:solidFill>
                  <a:srgbClr val="F8C508"/>
                </a:solidFill>
                <a:latin typeface="Times New Roman" pitchFamily="18" charset="0"/>
                <a:ea typeface="+mn-ea"/>
                <a:cs typeface="+mn-cs"/>
              </a:rPr>
              <a:t>HHH, CARE’07, CERN, October 29-31, 2007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351DC0D-2267-4E84-99AE-7A04FAE49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41349DB-4262-41D3-896E-A72B4DB89457}" type="slidenum">
              <a:rPr lang="en-US" kern="1200">
                <a:latin typeface="Times New Roman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Times New Roman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8160580-D89D-4989-93F3-B1B92CB70842}" type="slidenum"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66294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LHC Upgrade Beam Parameters, Frank Zimmermann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US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June 23-27, 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C134E8BD-DCE5-4515-A0C1-0BEDEEAE6AFD}" type="slidenum">
              <a:rPr lang="en-US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 dirty="0">
              <a:solidFill>
                <a:prstClr val="white">
                  <a:shade val="50000"/>
                </a:prstClr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US" kern="1200">
                <a:solidFill>
                  <a:prstClr val="white">
                    <a:shade val="50000"/>
                  </a:prstClr>
                </a:solidFill>
                <a:latin typeface="Book Antiqua"/>
                <a:ea typeface="+mn-ea"/>
                <a:cs typeface="+mn-cs"/>
              </a:rPr>
              <a:t>RG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3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3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228600"/>
            <a:ext cx="777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3225"/>
            <a:ext cx="7772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467600" y="-338138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Name Event Date</a:t>
            </a:r>
            <a:fld id="{7054A16C-B574-469B-96A5-129A103546C0}" type="slidenum">
              <a:rPr lang="en-US" sz="1200">
                <a:solidFill>
                  <a:srgbClr val="FFFFFF"/>
                </a:solidFill>
                <a:latin typeface="Times New Roman" pitchFamily="18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78488" y="-798513"/>
            <a:ext cx="484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rgbClr val="F8C508"/>
              </a:buClr>
              <a:buSzPct val="75000"/>
              <a:buFont typeface="Wingdings" pitchFamily="2" charset="2"/>
              <a:buChar char="u"/>
              <a:defRPr/>
            </a:pPr>
            <a:endParaRPr lang="en-GB" sz="3200" b="1" i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609600" indent="-609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00138" indent="-5334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28750" indent="-4572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1175" indent="-403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76463" indent="-3937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336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908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480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052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3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3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3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3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CE829C4-1083-4E40-8273-FB29D800A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228600"/>
            <a:ext cx="777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3225"/>
            <a:ext cx="7772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467600" y="-338138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Name Event Date</a:t>
            </a:r>
            <a:fld id="{7C69CCFD-A197-48E1-BEE0-76B214D74BE7}" type="slidenum">
              <a:rPr lang="en-US"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 userDrawn="1"/>
        </p:nvSpPr>
        <p:spPr bwMode="auto">
          <a:xfrm>
            <a:off x="5678488" y="-798513"/>
            <a:ext cx="484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8C508"/>
              </a:buClr>
              <a:buSzPct val="75000"/>
              <a:buFont typeface="Wingdings" pitchFamily="2" charset="2"/>
              <a:buChar char="u"/>
            </a:pPr>
            <a:endParaRPr lang="en-GB" sz="3200" b="1" i="1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/>
  <p:hf sldNum="0" hdr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609600" indent="-609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00138" indent="-5334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28750" indent="-4572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1175" indent="-40322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764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336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908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480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052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228600"/>
            <a:ext cx="77724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3225"/>
            <a:ext cx="77724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467600" y="-338138"/>
            <a:ext cx="1676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Name Event Date</a:t>
            </a:r>
            <a:fld id="{7C69CCFD-A197-48E1-BEE0-76B214D74BE7}" type="slidenum">
              <a:rPr lang="en-US"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2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 userDrawn="1"/>
        </p:nvSpPr>
        <p:spPr bwMode="auto">
          <a:xfrm>
            <a:off x="5678488" y="-798513"/>
            <a:ext cx="4841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8C508"/>
              </a:buClr>
              <a:buSzPct val="75000"/>
              <a:buFont typeface="Wingdings" pitchFamily="2" charset="2"/>
              <a:buChar char="u"/>
            </a:pPr>
            <a:endParaRPr lang="en-GB" sz="3200" b="1" i="1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ransition/>
  <p:hf sldNum="0" hdr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609600" indent="-609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00138" indent="-5334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428750" indent="-4572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1175" indent="-40322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764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336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908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480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05263" indent="-3937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FF9900"/>
        </a:buClr>
        <a:buSzPct val="110000"/>
        <a:buChar char="•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CDDE8C42-2E09-4CDB-BEEF-B01059EAD289}" type="slidenum"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0" y="66294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LHC Upgrade Beam Parameters, Frank Zimmermann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0.wmf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1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304800"/>
            <a:ext cx="8763000" cy="109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9900"/>
              </a:buClr>
              <a:buSzPct val="110000"/>
              <a:defRPr/>
            </a:pPr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LHC </a:t>
            </a:r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Upgrade</a:t>
            </a:r>
            <a:endParaRPr lang="en-US" sz="72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5219090"/>
            <a:ext cx="9083675" cy="179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0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en-US" sz="20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acknowledge </a:t>
            </a:r>
            <a:r>
              <a:rPr lang="en-US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support of the European Community-Research Infrastructure Activity under the FP6 </a:t>
            </a:r>
            <a:r>
              <a:rPr lang="en-US" sz="2000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Structuring the European Research Area" </a:t>
            </a:r>
            <a:r>
              <a:rPr lang="en-US" sz="2000" b="1" i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(CARE, contract number RII3-CT-2003-506395) </a:t>
            </a:r>
          </a:p>
          <a:p>
            <a:pPr algn="ctr" eaLnBrk="0" hangingPunct="0"/>
            <a:r>
              <a:rPr lang="en-US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</a:p>
          <a:p>
            <a:pPr algn="ctr" eaLnBrk="0" hangingPunct="0"/>
            <a:endParaRPr lang="en-US" sz="11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981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 Zimmermann, Walter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Scandale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LARP CM12, 9 April 2009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3962400"/>
            <a:ext cx="7946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from beam dynamics &amp; collimation,</a:t>
            </a:r>
          </a:p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 choices, upgrade scenarios, schedule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1829" y="6581001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 Courtesy K. </a:t>
            </a:r>
            <a:r>
              <a:rPr lang="en-US" sz="1200" dirty="0" err="1" smtClean="0"/>
              <a:t>Ohmi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5" grpId="0"/>
      <p:bldP spid="15" grpId="1"/>
      <p:bldP spid="24" grpId="0"/>
      <p:bldP spid="24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74" y="0"/>
            <a:ext cx="83295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Verdana" pitchFamily="34" charset="0"/>
              </a:rPr>
              <a:t>development of scenarios</a:t>
            </a:r>
          </a:p>
          <a:p>
            <a:endParaRPr lang="en-US" sz="4400" b="1" dirty="0" smtClean="0">
              <a:latin typeface="Verdana" pitchFamily="34" charset="0"/>
            </a:endParaRPr>
          </a:p>
        </p:txBody>
      </p:sp>
      <p:pic>
        <p:nvPicPr>
          <p:cNvPr id="5" name="Picture 4" descr="tapis CERN SQUARE 1 - 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6795"/>
            <a:ext cx="40894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53299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FFFF00"/>
                </a:solidFill>
              </a:rPr>
              <a:t>32 workshops</a:t>
            </a:r>
          </a:p>
          <a:p>
            <a:r>
              <a:rPr lang="en-US" sz="1800" i="1" dirty="0" smtClean="0">
                <a:solidFill>
                  <a:srgbClr val="FFFF00"/>
                </a:solidFill>
              </a:rPr>
              <a:t>156 documents</a:t>
            </a:r>
            <a:endParaRPr lang="en-US" sz="1800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2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2001/02 feasibility study </a:t>
            </a:r>
            <a:r>
              <a:rPr lang="en-US" sz="2400" b="1" dirty="0" smtClean="0"/>
              <a:t>(LHC Project Report 626):</a:t>
            </a:r>
            <a:r>
              <a:rPr lang="en-US" b="1" dirty="0" smtClean="0"/>
              <a:t> 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		</a:t>
            </a:r>
            <a:r>
              <a:rPr lang="en-US" dirty="0" smtClean="0"/>
              <a:t>“</a:t>
            </a:r>
            <a:r>
              <a:rPr lang="en-US" sz="2400" dirty="0" smtClean="0"/>
              <a:t>phase 0” – no HW changes</a:t>
            </a:r>
          </a:p>
          <a:p>
            <a:r>
              <a:rPr lang="en-US" sz="2400" dirty="0" smtClean="0"/>
              <a:t>		“phase 1” – IR upgrade, 12.5 ns or </a:t>
            </a:r>
            <a:r>
              <a:rPr lang="en-US" sz="2400" dirty="0" err="1" smtClean="0"/>
              <a:t>superbunches</a:t>
            </a:r>
            <a:endParaRPr lang="en-US" sz="2400" dirty="0" smtClean="0"/>
          </a:p>
          <a:p>
            <a:r>
              <a:rPr lang="en-US" sz="2400" dirty="0" smtClean="0"/>
              <a:t>		“phase 2” – major HW changes; injector upgrade</a:t>
            </a:r>
          </a:p>
          <a:p>
            <a:r>
              <a:rPr lang="en-US" sz="2000" dirty="0" smtClean="0"/>
              <a:t>					</a:t>
            </a:r>
          </a:p>
          <a:p>
            <a:r>
              <a:rPr lang="en-US" sz="2000" dirty="0" smtClean="0"/>
              <a:t>					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2456795"/>
            <a:ext cx="484831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HHH-2004: </a:t>
            </a:r>
            <a:r>
              <a:rPr lang="en-US" dirty="0" err="1" smtClean="0"/>
              <a:t>superbunches</a:t>
            </a:r>
            <a:r>
              <a:rPr lang="en-US" dirty="0" smtClean="0"/>
              <a:t> †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LUMI’05: </a:t>
            </a:r>
            <a:r>
              <a:rPr lang="en-US" dirty="0" smtClean="0"/>
              <a:t>IR upgrade w. </a:t>
            </a:r>
            <a:r>
              <a:rPr lang="en-US" dirty="0" err="1" smtClean="0"/>
              <a:t>NbTi</a:t>
            </a:r>
            <a:endParaRPr lang="en-US" dirty="0" smtClean="0"/>
          </a:p>
          <a:p>
            <a:pPr indent="231775"/>
            <a:r>
              <a:rPr lang="en-US" dirty="0" smtClean="0"/>
              <a:t>and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*=0.25 m, “LPA” </a:t>
            </a:r>
          </a:p>
          <a:p>
            <a:pPr indent="231775"/>
            <a:r>
              <a:rPr lang="en-US" dirty="0" smtClean="0"/>
              <a:t>scheme; “early separation”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LUMI’06: </a:t>
            </a:r>
            <a:r>
              <a:rPr lang="en-US" dirty="0" smtClean="0"/>
              <a:t>12.5 ns †</a:t>
            </a:r>
          </a:p>
          <a:p>
            <a:pPr indent="225425"/>
            <a:r>
              <a:rPr lang="en-US" dirty="0" smtClean="0"/>
              <a:t>“dipole first schemes” †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BEAM’07:</a:t>
            </a:r>
            <a:r>
              <a:rPr lang="en-US" dirty="0" smtClean="0"/>
              <a:t> beam production;</a:t>
            </a:r>
          </a:p>
          <a:p>
            <a:pPr indent="225425"/>
            <a:r>
              <a:rPr lang="en-US" dirty="0" smtClean="0"/>
              <a:t>luminosity leveling;</a:t>
            </a:r>
          </a:p>
          <a:p>
            <a:pPr indent="225425"/>
            <a:r>
              <a:rPr lang="en-US" dirty="0" smtClean="0"/>
              <a:t>“full crab crossing”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HHH-2008: </a:t>
            </a:r>
            <a:r>
              <a:rPr lang="en-US" dirty="0" smtClean="0"/>
              <a:t>“low </a:t>
            </a:r>
            <a:r>
              <a:rPr lang="en-US" dirty="0" err="1" smtClean="0"/>
              <a:t>emittance</a:t>
            </a:r>
            <a:r>
              <a:rPr lang="en-US" dirty="0" smtClean="0"/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0" y="179249"/>
            <a:ext cx="913262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Verdana" pitchFamily="34" charset="0"/>
              </a:rPr>
              <a:t>LHC upgrade stages</a:t>
            </a:r>
          </a:p>
          <a:p>
            <a:r>
              <a:rPr lang="en-US" sz="800" b="1" dirty="0" smtClean="0">
                <a:solidFill>
                  <a:schemeClr val="accent2"/>
                </a:solidFill>
                <a:latin typeface="Verdana" pitchFamily="34" charset="0"/>
              </a:rPr>
              <a:t>  </a:t>
            </a:r>
            <a:endParaRPr lang="en-US" sz="700" b="1" dirty="0">
              <a:solidFill>
                <a:schemeClr val="accent2"/>
              </a:solidFill>
              <a:latin typeface="Verdana" pitchFamily="34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</a:rPr>
              <a:t>“</a:t>
            </a:r>
            <a:r>
              <a:rPr lang="en-US" sz="3200" b="1" i="1" dirty="0" smtClean="0">
                <a:solidFill>
                  <a:srgbClr val="FF0000"/>
                </a:solidFill>
              </a:rPr>
              <a:t>phase 1</a:t>
            </a:r>
            <a:r>
              <a:rPr lang="en-US" sz="3200" b="1" i="1" dirty="0">
                <a:solidFill>
                  <a:srgbClr val="FF0000"/>
                </a:solidFill>
              </a:rPr>
              <a:t>” </a:t>
            </a:r>
            <a:r>
              <a:rPr lang="en-US" sz="3200" b="1" i="1" dirty="0" smtClean="0">
                <a:solidFill>
                  <a:srgbClr val="FF0000"/>
                </a:solidFill>
              </a:rPr>
              <a:t>~2013, 2x10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34</a:t>
            </a:r>
            <a:r>
              <a:rPr lang="en-US" sz="3200" b="1" i="1" dirty="0" smtClean="0">
                <a:solidFill>
                  <a:srgbClr val="FF0000"/>
                </a:solidFill>
              </a:rPr>
              <a:t> cm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b="1" i="1" dirty="0" smtClean="0">
                <a:solidFill>
                  <a:srgbClr val="FF0000"/>
                </a:solidFill>
              </a:rPr>
              <a:t>s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-1</a:t>
            </a:r>
            <a:r>
              <a:rPr lang="en-US" sz="3200" b="1" i="1" dirty="0" smtClean="0">
                <a:solidFill>
                  <a:srgbClr val="FF0000"/>
                </a:solidFill>
              </a:rPr>
              <a:t>:</a:t>
            </a:r>
            <a:endParaRPr lang="en-US" sz="3200" b="1" i="1" dirty="0">
              <a:solidFill>
                <a:srgbClr val="FF0000"/>
              </a:solidFill>
            </a:endParaRPr>
          </a:p>
          <a:p>
            <a:r>
              <a:rPr lang="en-US" sz="3200" dirty="0"/>
              <a:t>	</a:t>
            </a:r>
            <a:r>
              <a:rPr lang="en-US" dirty="0"/>
              <a:t>new </a:t>
            </a:r>
            <a:r>
              <a:rPr lang="en-US" dirty="0" err="1" smtClean="0"/>
              <a:t>NbTi</a:t>
            </a:r>
            <a:r>
              <a:rPr lang="en-US" dirty="0" smtClean="0"/>
              <a:t> triplets</a:t>
            </a:r>
            <a:r>
              <a:rPr lang="en-US" dirty="0"/>
              <a:t>, D1, TAS, </a:t>
            </a:r>
            <a:endParaRPr lang="en-US" dirty="0" smtClean="0"/>
          </a:p>
          <a:p>
            <a:r>
              <a:rPr lang="en-US" dirty="0" smtClean="0">
                <a:latin typeface="Symbol" pitchFamily="18" charset="2"/>
              </a:rPr>
              <a:t>	b</a:t>
            </a:r>
            <a:r>
              <a:rPr lang="en-US" dirty="0" smtClean="0"/>
              <a:t>*~0.25-0.3 </a:t>
            </a:r>
            <a:r>
              <a:rPr lang="en-US" dirty="0"/>
              <a:t>m in IP1 &amp; 5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/>
              <a:t>	beam from new Linac4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“</a:t>
            </a:r>
            <a:r>
              <a:rPr lang="en-US" sz="3200" b="1" i="1" dirty="0" smtClean="0">
                <a:solidFill>
                  <a:srgbClr val="FF0000"/>
                </a:solidFill>
              </a:rPr>
              <a:t>phase 2</a:t>
            </a:r>
            <a:r>
              <a:rPr lang="en-US" sz="3200" b="1" i="1" dirty="0">
                <a:solidFill>
                  <a:srgbClr val="FF0000"/>
                </a:solidFill>
              </a:rPr>
              <a:t>” </a:t>
            </a:r>
            <a:r>
              <a:rPr lang="en-US" sz="3200" b="1" i="1" dirty="0" smtClean="0">
                <a:solidFill>
                  <a:srgbClr val="FF0000"/>
                </a:solidFill>
              </a:rPr>
              <a:t>~2017, ~10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35</a:t>
            </a:r>
            <a:r>
              <a:rPr lang="en-US" sz="3200" b="1" i="1" dirty="0" smtClean="0">
                <a:solidFill>
                  <a:srgbClr val="FF0000"/>
                </a:solidFill>
              </a:rPr>
              <a:t> cm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b="1" i="1" dirty="0" smtClean="0">
                <a:solidFill>
                  <a:srgbClr val="FF0000"/>
                </a:solidFill>
              </a:rPr>
              <a:t>s</a:t>
            </a:r>
            <a:r>
              <a:rPr lang="en-US" sz="3200" b="1" i="1" baseline="30000" dirty="0" smtClean="0">
                <a:solidFill>
                  <a:srgbClr val="FF0000"/>
                </a:solidFill>
              </a:rPr>
              <a:t>-1 </a:t>
            </a:r>
            <a:r>
              <a:rPr lang="en-US" sz="3200" b="1" i="1" dirty="0" smtClean="0">
                <a:solidFill>
                  <a:srgbClr val="FF0000"/>
                </a:solidFill>
              </a:rPr>
              <a:t>:</a:t>
            </a:r>
            <a:endParaRPr lang="en-US" sz="3200" b="1" i="1" dirty="0">
              <a:solidFill>
                <a:srgbClr val="FF0000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possibly </a:t>
            </a:r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triplet &amp;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*~0.15 m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complementary measures 2010-2017: </a:t>
            </a:r>
          </a:p>
          <a:p>
            <a:r>
              <a:rPr lang="en-US" dirty="0"/>
              <a:t>	e.g. long-range beam-beam compensation, </a:t>
            </a:r>
          </a:p>
          <a:p>
            <a:r>
              <a:rPr lang="en-US" dirty="0"/>
              <a:t>	crab cavities, </a:t>
            </a:r>
            <a:r>
              <a:rPr lang="en-US" dirty="0" smtClean="0"/>
              <a:t>advanced collimators, crab waist?</a:t>
            </a:r>
          </a:p>
          <a:p>
            <a:r>
              <a:rPr lang="en-US" dirty="0" smtClean="0"/>
              <a:t>	[, coherent </a:t>
            </a:r>
            <a:r>
              <a:rPr lang="en-US" dirty="0"/>
              <a:t>e- cooling??, e- lenses</a:t>
            </a:r>
            <a:r>
              <a:rPr lang="en-US" dirty="0" smtClean="0"/>
              <a:t>??]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b="1" i="1" dirty="0">
                <a:solidFill>
                  <a:srgbClr val="FF0000"/>
                </a:solidFill>
              </a:rPr>
              <a:t>longer term (2020?): energy upgrade, </a:t>
            </a:r>
            <a:r>
              <a:rPr lang="en-US" sz="3200" b="1" i="1" dirty="0" err="1">
                <a:solidFill>
                  <a:srgbClr val="FF0000"/>
                </a:solidFill>
              </a:rPr>
              <a:t>LHeC</a:t>
            </a:r>
            <a:r>
              <a:rPr lang="en-US" sz="3200" b="1" i="1" dirty="0">
                <a:solidFill>
                  <a:srgbClr val="FF0000"/>
                </a:solidFill>
              </a:rPr>
              <a:t>,…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0" y="5791200"/>
            <a:ext cx="9196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phase-2 might be just </a:t>
            </a:r>
            <a:r>
              <a:rPr lang="en-US" sz="2400" b="1" i="1" dirty="0" smtClean="0">
                <a:solidFill>
                  <a:schemeClr val="accent2"/>
                </a:solidFill>
              </a:rPr>
              <a:t>phase 1 </a:t>
            </a:r>
            <a:r>
              <a:rPr lang="en-US" sz="2400" b="1" i="1" dirty="0">
                <a:solidFill>
                  <a:schemeClr val="accent2"/>
                </a:solidFill>
              </a:rPr>
              <a:t>plus complementary measures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6781800" y="2514600"/>
            <a:ext cx="21320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+ injector 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upgrade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5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5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5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52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5" name="Text Box 48"/>
          <p:cNvSpPr txBox="1">
            <a:spLocks noChangeArrowheads="1"/>
          </p:cNvSpPr>
          <p:nvPr/>
        </p:nvSpPr>
        <p:spPr bwMode="auto">
          <a:xfrm>
            <a:off x="6215063" y="2820988"/>
            <a:ext cx="2624137" cy="2462212"/>
          </a:xfrm>
          <a:prstGeom prst="rect">
            <a:avLst/>
          </a:prstGeom>
          <a:noFill/>
          <a:ln w="1587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(LP)SPL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: (Low Power) Superconducting Proton Linac (</a:t>
            </a:r>
            <a:r>
              <a:rPr lang="fr-FR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4-5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GeV)</a:t>
            </a:r>
          </a:p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PS2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: High Energy PS</a:t>
            </a:r>
          </a:p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	(~ 5 to 50 GeV – 0.3 Hz)</a:t>
            </a:r>
          </a:p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SPS+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: Superconducting SPS</a:t>
            </a:r>
          </a:p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	(50 to1000 GeV)</a:t>
            </a:r>
          </a:p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SLHC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: “Superluminosity” LHC</a:t>
            </a:r>
          </a:p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	(up to 10</a:t>
            </a:r>
            <a:r>
              <a:rPr lang="en-GB" sz="1400" kern="1200" baseline="300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35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cm</a:t>
            </a:r>
            <a:r>
              <a:rPr lang="en-GB" sz="1400" kern="1200" baseline="300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-2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GB" sz="1400" kern="1200" baseline="300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-1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)</a:t>
            </a:r>
          </a:p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DLHC</a:t>
            </a: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: “Double energy” LHC</a:t>
            </a:r>
          </a:p>
          <a:p>
            <a:pPr marL="404813" indent="-404813" algn="l" defTabSz="625475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	(1 to ~14 TeV)</a:t>
            </a:r>
          </a:p>
        </p:txBody>
      </p:sp>
      <p:sp>
        <p:nvSpPr>
          <p:cNvPr id="61488" name="Line 52"/>
          <p:cNvSpPr>
            <a:spLocks noChangeShapeType="1"/>
          </p:cNvSpPr>
          <p:nvPr/>
        </p:nvSpPr>
        <p:spPr bwMode="auto">
          <a:xfrm>
            <a:off x="6122988" y="1277938"/>
            <a:ext cx="2460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489" name="Text Box 53"/>
          <p:cNvSpPr txBox="1">
            <a:spLocks noChangeArrowheads="1"/>
          </p:cNvSpPr>
          <p:nvPr/>
        </p:nvSpPr>
        <p:spPr bwMode="auto">
          <a:xfrm>
            <a:off x="6291263" y="973138"/>
            <a:ext cx="234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Proton flux / Beam power</a:t>
            </a:r>
          </a:p>
        </p:txBody>
      </p:sp>
      <p:sp>
        <p:nvSpPr>
          <p:cNvPr id="8242" name="Rectangle 5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1177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Verdana" pitchFamily="34" charset="0"/>
              </a:rPr>
              <a:t>present and future injectors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390525" y="1281113"/>
            <a:ext cx="5549900" cy="5113337"/>
            <a:chOff x="390525" y="1281113"/>
            <a:chExt cx="5549900" cy="5113337"/>
          </a:xfrm>
        </p:grpSpPr>
        <p:sp>
          <p:nvSpPr>
            <p:cNvPr id="61442" name="Text Box 2"/>
            <p:cNvSpPr txBox="1">
              <a:spLocks noChangeArrowheads="1"/>
            </p:cNvSpPr>
            <p:nvPr/>
          </p:nvSpPr>
          <p:spPr bwMode="auto">
            <a:xfrm>
              <a:off x="2079625" y="2257425"/>
              <a:ext cx="713657" cy="4001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 dirty="0">
                  <a:solidFill>
                    <a:srgbClr val="330894"/>
                  </a:solidFill>
                  <a:latin typeface="Arial" charset="0"/>
                  <a:ea typeface="+mn-ea"/>
                  <a:cs typeface="+mn-cs"/>
                </a:rPr>
                <a:t>PSB</a:t>
              </a:r>
            </a:p>
          </p:txBody>
        </p:sp>
        <p:sp>
          <p:nvSpPr>
            <p:cNvPr id="61443" name="Text Box 4"/>
            <p:cNvSpPr txBox="1">
              <a:spLocks noChangeArrowheads="1"/>
            </p:cNvSpPr>
            <p:nvPr/>
          </p:nvSpPr>
          <p:spPr bwMode="auto">
            <a:xfrm>
              <a:off x="3949700" y="4292600"/>
              <a:ext cx="650875" cy="3693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800" b="1" kern="1200" dirty="0">
                  <a:solidFill>
                    <a:srgbClr val="330894"/>
                  </a:solidFill>
                  <a:latin typeface="Arial" charset="0"/>
                  <a:ea typeface="+mn-ea"/>
                  <a:cs typeface="+mn-cs"/>
                </a:rPr>
                <a:t>SPS</a:t>
              </a:r>
              <a:endParaRPr lang="en-GB" b="1" kern="1200" dirty="0">
                <a:solidFill>
                  <a:srgbClr val="330894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44" name="Text Box 5"/>
            <p:cNvSpPr txBox="1">
              <a:spLocks noChangeArrowheads="1"/>
            </p:cNvSpPr>
            <p:nvPr/>
          </p:nvSpPr>
          <p:spPr bwMode="auto">
            <a:xfrm>
              <a:off x="5087938" y="4381500"/>
              <a:ext cx="784225" cy="5127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 dirty="0">
                  <a:solidFill>
                    <a:srgbClr val="FF0000"/>
                  </a:solidFill>
                  <a:latin typeface="Arial" charset="0"/>
                  <a:ea typeface="+mn-ea"/>
                  <a:cs typeface="+mn-cs"/>
                </a:rPr>
                <a:t>SPS+</a:t>
              </a:r>
            </a:p>
          </p:txBody>
        </p:sp>
        <p:sp>
          <p:nvSpPr>
            <p:cNvPr id="61445" name="Text Box 6"/>
            <p:cNvSpPr txBox="1">
              <a:spLocks noChangeArrowheads="1"/>
            </p:cNvSpPr>
            <p:nvPr/>
          </p:nvSpPr>
          <p:spPr bwMode="auto">
            <a:xfrm>
              <a:off x="5048250" y="1281113"/>
              <a:ext cx="849313" cy="58737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 dirty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Linac4</a:t>
              </a:r>
              <a:endParaRPr lang="en-GB" sz="28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46" name="Text Box 7"/>
            <p:cNvSpPr txBox="1">
              <a:spLocks noChangeArrowheads="1"/>
            </p:cNvSpPr>
            <p:nvPr/>
          </p:nvSpPr>
          <p:spPr bwMode="auto">
            <a:xfrm>
              <a:off x="5019675" y="2247900"/>
              <a:ext cx="903288" cy="5476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kern="1200" dirty="0">
                  <a:solidFill>
                    <a:srgbClr val="330894"/>
                  </a:solidFill>
                  <a:latin typeface="Arial" charset="0"/>
                  <a:ea typeface="+mn-ea"/>
                  <a:cs typeface="+mn-cs"/>
                </a:rPr>
                <a:t>(</a:t>
              </a:r>
              <a:r>
                <a:rPr lang="en-GB" sz="1800" b="1" kern="1200" dirty="0">
                  <a:solidFill>
                    <a:srgbClr val="330894"/>
                  </a:solidFill>
                  <a:latin typeface="Arial" charset="0"/>
                  <a:ea typeface="+mn-ea"/>
                  <a:cs typeface="+mn-cs"/>
                </a:rPr>
                <a:t>LP)SPL</a:t>
              </a:r>
              <a:endParaRPr lang="en-GB" sz="2400" b="1" kern="1200" dirty="0">
                <a:solidFill>
                  <a:srgbClr val="330894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47" name="Text Box 8"/>
            <p:cNvSpPr txBox="1">
              <a:spLocks noChangeArrowheads="1"/>
            </p:cNvSpPr>
            <p:nvPr/>
          </p:nvSpPr>
          <p:spPr bwMode="auto">
            <a:xfrm>
              <a:off x="2619375" y="3205163"/>
              <a:ext cx="527709" cy="4001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 dirty="0">
                  <a:solidFill>
                    <a:srgbClr val="330894"/>
                  </a:solidFill>
                  <a:latin typeface="Arial" charset="0"/>
                  <a:ea typeface="+mn-ea"/>
                  <a:cs typeface="+mn-cs"/>
                </a:rPr>
                <a:t>PS</a:t>
              </a:r>
            </a:p>
          </p:txBody>
        </p:sp>
        <p:cxnSp>
          <p:nvCxnSpPr>
            <p:cNvPr id="61448" name="AutoShape 9"/>
            <p:cNvCxnSpPr>
              <a:cxnSpLocks noChangeShapeType="1"/>
              <a:stCxn id="61445" idx="2"/>
              <a:endCxn id="61442" idx="0"/>
            </p:cNvCxnSpPr>
            <p:nvPr/>
          </p:nvCxnSpPr>
          <p:spPr bwMode="auto">
            <a:xfrm rot="5400000">
              <a:off x="3760213" y="544730"/>
              <a:ext cx="388937" cy="303645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1449" name="AutoShape 10"/>
            <p:cNvCxnSpPr>
              <a:cxnSpLocks noChangeShapeType="1"/>
              <a:stCxn id="61445" idx="2"/>
            </p:cNvCxnSpPr>
            <p:nvPr/>
          </p:nvCxnSpPr>
          <p:spPr bwMode="auto">
            <a:xfrm rot="16200000" flipH="1">
              <a:off x="5280025" y="2062163"/>
              <a:ext cx="388937" cy="1588"/>
            </a:xfrm>
            <a:prstGeom prst="bentConnector3">
              <a:avLst>
                <a:gd name="adj1" fmla="val 4979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61450" name="Text Box 13"/>
            <p:cNvSpPr txBox="1">
              <a:spLocks noChangeArrowheads="1"/>
            </p:cNvSpPr>
            <p:nvPr/>
          </p:nvSpPr>
          <p:spPr bwMode="auto">
            <a:xfrm>
              <a:off x="3832225" y="5197475"/>
              <a:ext cx="1035050" cy="6937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 dirty="0">
                  <a:solidFill>
                    <a:srgbClr val="330894"/>
                  </a:solidFill>
                  <a:latin typeface="Arial" charset="0"/>
                  <a:ea typeface="+mn-ea"/>
                  <a:cs typeface="+mn-cs"/>
                </a:rPr>
                <a:t>LHC /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 dirty="0">
                  <a:solidFill>
                    <a:srgbClr val="330894"/>
                  </a:solidFill>
                  <a:latin typeface="Arial" charset="0"/>
                  <a:ea typeface="+mn-ea"/>
                  <a:cs typeface="+mn-cs"/>
                </a:rPr>
                <a:t>SLHC</a:t>
              </a:r>
            </a:p>
          </p:txBody>
        </p:sp>
        <p:sp>
          <p:nvSpPr>
            <p:cNvPr id="61451" name="Text Box 14"/>
            <p:cNvSpPr txBox="1">
              <a:spLocks noChangeArrowheads="1"/>
            </p:cNvSpPr>
            <p:nvPr/>
          </p:nvSpPr>
          <p:spPr bwMode="auto">
            <a:xfrm>
              <a:off x="5132388" y="5376863"/>
              <a:ext cx="754062" cy="7429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000" b="1" kern="1200" dirty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DLHC</a:t>
              </a:r>
            </a:p>
          </p:txBody>
        </p:sp>
        <p:sp>
          <p:nvSpPr>
            <p:cNvPr id="61452" name="Line 15"/>
            <p:cNvSpPr>
              <a:spLocks noChangeShapeType="1"/>
            </p:cNvSpPr>
            <p:nvPr/>
          </p:nvSpPr>
          <p:spPr bwMode="auto">
            <a:xfrm>
              <a:off x="5480050" y="4937125"/>
              <a:ext cx="635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53" name="Line 16"/>
            <p:cNvSpPr>
              <a:spLocks noChangeShapeType="1"/>
            </p:cNvSpPr>
            <p:nvPr/>
          </p:nvSpPr>
          <p:spPr bwMode="auto">
            <a:xfrm>
              <a:off x="4175125" y="4105275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1454" name="AutoShape 17"/>
            <p:cNvCxnSpPr>
              <a:cxnSpLocks noChangeShapeType="1"/>
              <a:stCxn id="61447" idx="2"/>
              <a:endCxn id="61453" idx="0"/>
            </p:cNvCxnSpPr>
            <p:nvPr/>
          </p:nvCxnSpPr>
          <p:spPr bwMode="auto">
            <a:xfrm rot="16200000" flipH="1">
              <a:off x="3279176" y="3209326"/>
              <a:ext cx="500002" cy="1291895"/>
            </a:xfrm>
            <a:prstGeom prst="bentConnector3">
              <a:avLst>
                <a:gd name="adj1" fmla="val 18001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455" name="Line 18"/>
            <p:cNvSpPr>
              <a:spLocks noChangeShapeType="1"/>
            </p:cNvSpPr>
            <p:nvPr/>
          </p:nvSpPr>
          <p:spPr bwMode="auto">
            <a:xfrm>
              <a:off x="2819400" y="2895600"/>
              <a:ext cx="0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1456" name="AutoShape 19"/>
            <p:cNvCxnSpPr>
              <a:cxnSpLocks noChangeShapeType="1"/>
              <a:stCxn id="61442" idx="2"/>
            </p:cNvCxnSpPr>
            <p:nvPr/>
          </p:nvCxnSpPr>
          <p:spPr bwMode="auto">
            <a:xfrm rot="16200000" flipH="1">
              <a:off x="2508895" y="2585094"/>
              <a:ext cx="238065" cy="38294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457" name="Line 20"/>
            <p:cNvSpPr>
              <a:spLocks noChangeShapeType="1"/>
            </p:cNvSpPr>
            <p:nvPr/>
          </p:nvSpPr>
          <p:spPr bwMode="auto">
            <a:xfrm>
              <a:off x="4403725" y="5019675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58" name="Line 21"/>
            <p:cNvSpPr>
              <a:spLocks noChangeShapeType="1"/>
            </p:cNvSpPr>
            <p:nvPr/>
          </p:nvSpPr>
          <p:spPr bwMode="auto">
            <a:xfrm>
              <a:off x="4275138" y="5019675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1459" name="AutoShape 22"/>
            <p:cNvCxnSpPr>
              <a:cxnSpLocks noChangeShapeType="1"/>
              <a:stCxn id="61443" idx="2"/>
              <a:endCxn id="61458" idx="0"/>
            </p:cNvCxnSpPr>
            <p:nvPr/>
          </p:nvCxnSpPr>
          <p:spPr bwMode="auto">
            <a:xfrm rot="5400000">
              <a:off x="4096267" y="4840803"/>
              <a:ext cx="35774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460" name="AutoShape 23"/>
            <p:cNvCxnSpPr>
              <a:cxnSpLocks noChangeShapeType="1"/>
              <a:stCxn id="61444" idx="2"/>
              <a:endCxn id="61457" idx="0"/>
            </p:cNvCxnSpPr>
            <p:nvPr/>
          </p:nvCxnSpPr>
          <p:spPr bwMode="auto">
            <a:xfrm rot="5400000">
              <a:off x="4879182" y="4418806"/>
              <a:ext cx="125412" cy="1076325"/>
            </a:xfrm>
            <a:prstGeom prst="bentConnector3">
              <a:avLst>
                <a:gd name="adj1" fmla="val 10506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35861" name="Line 24"/>
            <p:cNvSpPr>
              <a:spLocks noChangeShapeType="1"/>
            </p:cNvSpPr>
            <p:nvPr/>
          </p:nvSpPr>
          <p:spPr bwMode="auto">
            <a:xfrm>
              <a:off x="688975" y="1301750"/>
              <a:ext cx="0" cy="509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5862" name="Text Box 25"/>
            <p:cNvSpPr txBox="1">
              <a:spLocks noChangeArrowheads="1"/>
            </p:cNvSpPr>
            <p:nvPr/>
          </p:nvSpPr>
          <p:spPr bwMode="auto">
            <a:xfrm rot="-5400000">
              <a:off x="-273050" y="3783013"/>
              <a:ext cx="16319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Output energy</a:t>
              </a:r>
            </a:p>
          </p:txBody>
        </p:sp>
        <p:sp>
          <p:nvSpPr>
            <p:cNvPr id="61463" name="Line 26"/>
            <p:cNvSpPr>
              <a:spLocks noChangeShapeType="1"/>
            </p:cNvSpPr>
            <p:nvPr/>
          </p:nvSpPr>
          <p:spPr bwMode="auto">
            <a:xfrm flipH="1" flipV="1">
              <a:off x="676275" y="1868488"/>
              <a:ext cx="526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64" name="Line 27"/>
            <p:cNvSpPr>
              <a:spLocks noChangeShapeType="1"/>
            </p:cNvSpPr>
            <p:nvPr/>
          </p:nvSpPr>
          <p:spPr bwMode="auto">
            <a:xfrm flipH="1" flipV="1">
              <a:off x="693738" y="2795588"/>
              <a:ext cx="5154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65" name="Line 28"/>
            <p:cNvSpPr>
              <a:spLocks noChangeShapeType="1"/>
            </p:cNvSpPr>
            <p:nvPr/>
          </p:nvSpPr>
          <p:spPr bwMode="auto">
            <a:xfrm flipH="1" flipV="1">
              <a:off x="698500" y="2625725"/>
              <a:ext cx="1597025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66" name="Line 29"/>
            <p:cNvSpPr>
              <a:spLocks noChangeShapeType="1"/>
            </p:cNvSpPr>
            <p:nvPr/>
          </p:nvSpPr>
          <p:spPr bwMode="auto">
            <a:xfrm flipH="1" flipV="1">
              <a:off x="693738" y="3563938"/>
              <a:ext cx="2414587" cy="17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67" name="Line 30"/>
            <p:cNvSpPr>
              <a:spLocks noChangeShapeType="1"/>
            </p:cNvSpPr>
            <p:nvPr/>
          </p:nvSpPr>
          <p:spPr bwMode="auto">
            <a:xfrm flipH="1">
              <a:off x="684213" y="3798888"/>
              <a:ext cx="5213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68" name="Line 31"/>
            <p:cNvSpPr>
              <a:spLocks noChangeShapeType="1"/>
            </p:cNvSpPr>
            <p:nvPr/>
          </p:nvSpPr>
          <p:spPr bwMode="auto">
            <a:xfrm flipH="1" flipV="1">
              <a:off x="701675" y="4659313"/>
              <a:ext cx="390525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69" name="Line 32"/>
            <p:cNvSpPr>
              <a:spLocks noChangeShapeType="1"/>
            </p:cNvSpPr>
            <p:nvPr/>
          </p:nvSpPr>
          <p:spPr bwMode="auto">
            <a:xfrm flipH="1">
              <a:off x="685800" y="4894263"/>
              <a:ext cx="5197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70" name="Line 33"/>
            <p:cNvSpPr>
              <a:spLocks noChangeShapeType="1"/>
            </p:cNvSpPr>
            <p:nvPr/>
          </p:nvSpPr>
          <p:spPr bwMode="auto">
            <a:xfrm flipH="1" flipV="1">
              <a:off x="676275" y="5881688"/>
              <a:ext cx="399415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71" name="Line 34"/>
            <p:cNvSpPr>
              <a:spLocks noChangeShapeType="1"/>
            </p:cNvSpPr>
            <p:nvPr/>
          </p:nvSpPr>
          <p:spPr bwMode="auto">
            <a:xfrm flipH="1" flipV="1">
              <a:off x="703263" y="6110288"/>
              <a:ext cx="518795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872" name="Text Box 35"/>
            <p:cNvSpPr txBox="1">
              <a:spLocks noChangeArrowheads="1"/>
            </p:cNvSpPr>
            <p:nvPr/>
          </p:nvSpPr>
          <p:spPr bwMode="auto">
            <a:xfrm>
              <a:off x="698500" y="1604963"/>
              <a:ext cx="908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160 MeV</a:t>
              </a:r>
            </a:p>
          </p:txBody>
        </p:sp>
        <p:sp>
          <p:nvSpPr>
            <p:cNvPr id="35873" name="Text Box 36"/>
            <p:cNvSpPr txBox="1">
              <a:spLocks noChangeArrowheads="1"/>
            </p:cNvSpPr>
            <p:nvPr/>
          </p:nvSpPr>
          <p:spPr bwMode="auto">
            <a:xfrm>
              <a:off x="698500" y="2392363"/>
              <a:ext cx="835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1.4 GeV</a:t>
              </a:r>
            </a:p>
          </p:txBody>
        </p:sp>
        <p:sp>
          <p:nvSpPr>
            <p:cNvPr id="35874" name="Text Box 37"/>
            <p:cNvSpPr txBox="1">
              <a:spLocks noChangeArrowheads="1"/>
            </p:cNvSpPr>
            <p:nvPr/>
          </p:nvSpPr>
          <p:spPr bwMode="auto">
            <a:xfrm>
              <a:off x="698500" y="2557463"/>
              <a:ext cx="6969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4 GeV</a:t>
              </a:r>
            </a:p>
          </p:txBody>
        </p:sp>
        <p:sp>
          <p:nvSpPr>
            <p:cNvPr id="35875" name="Text Box 38"/>
            <p:cNvSpPr txBox="1">
              <a:spLocks noChangeArrowheads="1"/>
            </p:cNvSpPr>
            <p:nvPr/>
          </p:nvSpPr>
          <p:spPr bwMode="auto">
            <a:xfrm>
              <a:off x="698500" y="3319463"/>
              <a:ext cx="785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26 GeV</a:t>
              </a:r>
            </a:p>
          </p:txBody>
        </p:sp>
        <p:sp>
          <p:nvSpPr>
            <p:cNvPr id="35876" name="Text Box 39"/>
            <p:cNvSpPr txBox="1">
              <a:spLocks noChangeArrowheads="1"/>
            </p:cNvSpPr>
            <p:nvPr/>
          </p:nvSpPr>
          <p:spPr bwMode="auto">
            <a:xfrm>
              <a:off x="698500" y="3560763"/>
              <a:ext cx="785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50 GeV</a:t>
              </a:r>
            </a:p>
          </p:txBody>
        </p:sp>
        <p:sp>
          <p:nvSpPr>
            <p:cNvPr id="35877" name="Text Box 40"/>
            <p:cNvSpPr txBox="1">
              <a:spLocks noChangeArrowheads="1"/>
            </p:cNvSpPr>
            <p:nvPr/>
          </p:nvSpPr>
          <p:spPr bwMode="auto">
            <a:xfrm>
              <a:off x="698500" y="4411663"/>
              <a:ext cx="8842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450 GeV</a:t>
              </a:r>
            </a:p>
          </p:txBody>
        </p:sp>
        <p:sp>
          <p:nvSpPr>
            <p:cNvPr id="35878" name="Text Box 41"/>
            <p:cNvSpPr txBox="1">
              <a:spLocks noChangeArrowheads="1"/>
            </p:cNvSpPr>
            <p:nvPr/>
          </p:nvSpPr>
          <p:spPr bwMode="auto">
            <a:xfrm>
              <a:off x="698500" y="4648200"/>
              <a:ext cx="6683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1 TeV</a:t>
              </a:r>
            </a:p>
          </p:txBody>
        </p:sp>
        <p:sp>
          <p:nvSpPr>
            <p:cNvPr id="35879" name="Text Box 42"/>
            <p:cNvSpPr txBox="1">
              <a:spLocks noChangeArrowheads="1"/>
            </p:cNvSpPr>
            <p:nvPr/>
          </p:nvSpPr>
          <p:spPr bwMode="auto">
            <a:xfrm>
              <a:off x="698500" y="5627688"/>
              <a:ext cx="6683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7 TeV</a:t>
              </a:r>
            </a:p>
          </p:txBody>
        </p:sp>
        <p:sp>
          <p:nvSpPr>
            <p:cNvPr id="35880" name="Text Box 43"/>
            <p:cNvSpPr txBox="1">
              <a:spLocks noChangeArrowheads="1"/>
            </p:cNvSpPr>
            <p:nvPr/>
          </p:nvSpPr>
          <p:spPr bwMode="auto">
            <a:xfrm>
              <a:off x="698500" y="5864225"/>
              <a:ext cx="908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~ 14 TeV</a:t>
              </a:r>
            </a:p>
          </p:txBody>
        </p:sp>
        <p:sp>
          <p:nvSpPr>
            <p:cNvPr id="61481" name="Text Box 44"/>
            <p:cNvSpPr txBox="1">
              <a:spLocks noChangeArrowheads="1"/>
            </p:cNvSpPr>
            <p:nvPr/>
          </p:nvSpPr>
          <p:spPr bwMode="auto">
            <a:xfrm>
              <a:off x="1851025" y="1287463"/>
              <a:ext cx="917575" cy="3333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800" b="1" kern="1200" dirty="0">
                  <a:solidFill>
                    <a:srgbClr val="330894"/>
                  </a:solidFill>
                  <a:latin typeface="Arial" charset="0"/>
                  <a:ea typeface="+mn-ea"/>
                  <a:cs typeface="+mn-cs"/>
                </a:rPr>
                <a:t>Linac2</a:t>
              </a:r>
            </a:p>
          </p:txBody>
        </p:sp>
        <p:sp>
          <p:nvSpPr>
            <p:cNvPr id="61482" name="Line 45"/>
            <p:cNvSpPr>
              <a:spLocks noChangeShapeType="1"/>
            </p:cNvSpPr>
            <p:nvPr/>
          </p:nvSpPr>
          <p:spPr bwMode="auto">
            <a:xfrm>
              <a:off x="2270125" y="1622425"/>
              <a:ext cx="0" cy="63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83" name="Line 46"/>
            <p:cNvSpPr>
              <a:spLocks noChangeShapeType="1"/>
            </p:cNvSpPr>
            <p:nvPr/>
          </p:nvSpPr>
          <p:spPr bwMode="auto">
            <a:xfrm flipH="1" flipV="1">
              <a:off x="698500" y="1620838"/>
              <a:ext cx="2092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884" name="Text Box 47"/>
            <p:cNvSpPr txBox="1">
              <a:spLocks noChangeArrowheads="1"/>
            </p:cNvSpPr>
            <p:nvPr/>
          </p:nvSpPr>
          <p:spPr bwMode="auto">
            <a:xfrm>
              <a:off x="698500" y="1350963"/>
              <a:ext cx="817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b="1" kern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+mn-ea"/>
                  <a:cs typeface="+mn-cs"/>
                </a:rPr>
                <a:t>50 MeV</a:t>
              </a:r>
            </a:p>
          </p:txBody>
        </p:sp>
        <p:sp>
          <p:nvSpPr>
            <p:cNvPr id="61486" name="Oval 49"/>
            <p:cNvSpPr>
              <a:spLocks noChangeArrowheads="1"/>
            </p:cNvSpPr>
            <p:nvPr/>
          </p:nvSpPr>
          <p:spPr bwMode="auto">
            <a:xfrm>
              <a:off x="5432425" y="4989513"/>
              <a:ext cx="88900" cy="88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87" name="Oval 51"/>
            <p:cNvSpPr>
              <a:spLocks noChangeArrowheads="1"/>
            </p:cNvSpPr>
            <p:nvPr/>
          </p:nvSpPr>
          <p:spPr bwMode="auto">
            <a:xfrm>
              <a:off x="5422900" y="2005013"/>
              <a:ext cx="88900" cy="88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91" name="Text Box 55"/>
            <p:cNvSpPr txBox="1">
              <a:spLocks noChangeArrowheads="1"/>
            </p:cNvSpPr>
            <p:nvPr/>
          </p:nvSpPr>
          <p:spPr bwMode="auto">
            <a:xfrm>
              <a:off x="5100638" y="3328988"/>
              <a:ext cx="798512" cy="4699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kern="1200" dirty="0">
                  <a:solidFill>
                    <a:srgbClr val="00C000"/>
                  </a:solidFill>
                  <a:latin typeface="Arial" charset="0"/>
                  <a:ea typeface="+mn-ea"/>
                  <a:cs typeface="+mn-cs"/>
                </a:rPr>
                <a:t>PS2</a:t>
              </a:r>
              <a:endParaRPr lang="en-GB" sz="2800" b="1" kern="1200" dirty="0">
                <a:solidFill>
                  <a:srgbClr val="00C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92" name="Line 56"/>
            <p:cNvSpPr>
              <a:spLocks noChangeShapeType="1"/>
            </p:cNvSpPr>
            <p:nvPr/>
          </p:nvSpPr>
          <p:spPr bwMode="auto">
            <a:xfrm>
              <a:off x="5486400" y="28194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93" name="Line 57"/>
            <p:cNvSpPr>
              <a:spLocks noChangeShapeType="1"/>
            </p:cNvSpPr>
            <p:nvPr/>
          </p:nvSpPr>
          <p:spPr bwMode="auto">
            <a:xfrm>
              <a:off x="5483225" y="3806825"/>
              <a:ext cx="0" cy="57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94" name="Line 58"/>
            <p:cNvSpPr>
              <a:spLocks noChangeShapeType="1"/>
            </p:cNvSpPr>
            <p:nvPr/>
          </p:nvSpPr>
          <p:spPr bwMode="auto">
            <a:xfrm>
              <a:off x="4359275" y="4111625"/>
              <a:ext cx="0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95" name="Line 59"/>
            <p:cNvSpPr>
              <a:spLocks noChangeShapeType="1"/>
            </p:cNvSpPr>
            <p:nvPr/>
          </p:nvSpPr>
          <p:spPr bwMode="auto">
            <a:xfrm>
              <a:off x="4357688" y="4110038"/>
              <a:ext cx="1123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496" name="Oval 60"/>
            <p:cNvSpPr>
              <a:spLocks noChangeArrowheads="1"/>
            </p:cNvSpPr>
            <p:nvPr/>
          </p:nvSpPr>
          <p:spPr bwMode="auto">
            <a:xfrm>
              <a:off x="5432425" y="4062413"/>
              <a:ext cx="88900" cy="88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1497" name="TextBox 59"/>
          <p:cNvSpPr txBox="1">
            <a:spLocks noChangeArrowheads="1"/>
          </p:cNvSpPr>
          <p:nvPr/>
        </p:nvSpPr>
        <p:spPr bwMode="auto">
          <a:xfrm>
            <a:off x="5327650" y="6457950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Roland Garoby, LHCC 1July ‘08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78806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  <a:latin typeface="Verdana" pitchFamily="34" charset="0"/>
              </a:rPr>
              <a:t>LHC “</a:t>
            </a:r>
            <a:r>
              <a:rPr lang="en-US" sz="4400" b="1" kern="1200" dirty="0" smtClean="0">
                <a:solidFill>
                  <a:srgbClr val="FFFFFF"/>
                </a:solidFill>
                <a:latin typeface="Verdana" pitchFamily="34" charset="0"/>
              </a:rPr>
              <a:t>phase-2” scenarios</a:t>
            </a:r>
            <a:endParaRPr lang="en-US" sz="4400" b="1" kern="1200" dirty="0">
              <a:solidFill>
                <a:srgbClr val="FFFFFF"/>
              </a:solidFill>
              <a:latin typeface="Verdana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4000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early separation (ES)</a:t>
            </a:r>
          </a:p>
          <a:p>
            <a:pPr lvl="2"/>
            <a:r>
              <a:rPr lang="en-US" sz="3200" kern="1200" dirty="0" smtClean="0">
                <a:solidFill>
                  <a:srgbClr val="FFFFFF"/>
                </a:solidFill>
                <a:latin typeface="Symbol" pitchFamily="18" charset="2"/>
              </a:rPr>
              <a:t>b</a:t>
            </a:r>
            <a:r>
              <a:rPr lang="en-US" sz="32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*~0.1 m, 25 ns, </a:t>
            </a:r>
            <a:r>
              <a:rPr lang="en-US" sz="3200" i="1" dirty="0" err="1" smtClean="0">
                <a:solidFill>
                  <a:srgbClr val="FFFFFF"/>
                </a:solidFill>
              </a:rPr>
              <a:t>N</a:t>
            </a:r>
            <a:r>
              <a:rPr lang="en-US" sz="3200" i="1" baseline="-25000" dirty="0" err="1" smtClean="0">
                <a:solidFill>
                  <a:srgbClr val="FFFFFF"/>
                </a:solidFill>
              </a:rPr>
              <a:t>b</a:t>
            </a:r>
            <a:r>
              <a:rPr lang="en-US" sz="3200" dirty="0" smtClean="0">
                <a:solidFill>
                  <a:srgbClr val="FFFFFF"/>
                </a:solidFill>
              </a:rPr>
              <a:t>=1.7x10</a:t>
            </a:r>
            <a:r>
              <a:rPr lang="en-US" sz="3200" baseline="30000" dirty="0" smtClean="0">
                <a:solidFill>
                  <a:srgbClr val="FFFFFF"/>
                </a:solidFill>
              </a:rPr>
              <a:t>11</a:t>
            </a:r>
            <a:r>
              <a:rPr lang="en-US" sz="3200" dirty="0" smtClean="0">
                <a:solidFill>
                  <a:srgbClr val="FFFFFF"/>
                </a:solidFill>
              </a:rPr>
              <a:t>, </a:t>
            </a:r>
          </a:p>
          <a:p>
            <a:pPr lvl="2"/>
            <a:r>
              <a:rPr lang="en-US" sz="3200" dirty="0" smtClean="0">
                <a:solidFill>
                  <a:srgbClr val="FFFFFF"/>
                </a:solidFill>
              </a:rPr>
              <a:t>detector embedded </a:t>
            </a:r>
            <a:r>
              <a:rPr lang="en-US" sz="3200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dipoles</a:t>
            </a:r>
            <a:endParaRPr lang="en-US" sz="3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US" sz="4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4000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full crab crossing (FCC)</a:t>
            </a:r>
            <a:r>
              <a:rPr lang="en-US" sz="4000" dirty="0" smtClean="0">
                <a:solidFill>
                  <a:srgbClr val="FFFF00"/>
                </a:solidFill>
                <a:latin typeface="Symbol" pitchFamily="18" charset="2"/>
              </a:rPr>
              <a:t> </a:t>
            </a:r>
          </a:p>
          <a:p>
            <a:pPr lvl="2"/>
            <a:r>
              <a:rPr lang="en-US" sz="3200" dirty="0" smtClean="0">
                <a:solidFill>
                  <a:srgbClr val="FFFFFF"/>
                </a:solidFill>
                <a:latin typeface="Symbol" pitchFamily="18" charset="2"/>
              </a:rPr>
              <a:t>b</a:t>
            </a:r>
            <a:r>
              <a:rPr lang="en-US" sz="3200" dirty="0" smtClean="0">
                <a:solidFill>
                  <a:srgbClr val="FFFFFF"/>
                </a:solidFill>
              </a:rPr>
              <a:t>*~0.1 m, 25 ns,</a:t>
            </a:r>
            <a:r>
              <a:rPr lang="en-US" sz="3200" i="1" dirty="0" smtClean="0">
                <a:solidFill>
                  <a:srgbClr val="FFFFFF"/>
                </a:solidFill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</a:rPr>
              <a:t>N</a:t>
            </a:r>
            <a:r>
              <a:rPr lang="en-US" sz="3200" i="1" baseline="-25000" dirty="0" err="1" smtClean="0">
                <a:solidFill>
                  <a:srgbClr val="FFFFFF"/>
                </a:solidFill>
              </a:rPr>
              <a:t>b</a:t>
            </a:r>
            <a:r>
              <a:rPr lang="en-US" sz="3200" dirty="0" smtClean="0">
                <a:solidFill>
                  <a:srgbClr val="FFFFFF"/>
                </a:solidFill>
              </a:rPr>
              <a:t>=1.7x10</a:t>
            </a:r>
            <a:r>
              <a:rPr lang="en-US" sz="3200" baseline="30000" dirty="0" smtClean="0">
                <a:solidFill>
                  <a:srgbClr val="FFFFFF"/>
                </a:solidFill>
              </a:rPr>
              <a:t>11</a:t>
            </a:r>
            <a:r>
              <a:rPr lang="en-US" sz="3200" dirty="0" smtClean="0">
                <a:solidFill>
                  <a:srgbClr val="FFFFFF"/>
                </a:solidFill>
              </a:rPr>
              <a:t>,</a:t>
            </a:r>
          </a:p>
          <a:p>
            <a:pPr lvl="2"/>
            <a:r>
              <a:rPr lang="en-US" sz="3200" dirty="0" smtClean="0">
                <a:solidFill>
                  <a:srgbClr val="FFFFFF"/>
                </a:solidFill>
              </a:rPr>
              <a:t>local and/or global crab cavities </a:t>
            </a:r>
            <a:endParaRPr lang="en-US" sz="36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4000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large </a:t>
            </a:r>
            <a:r>
              <a:rPr lang="en-US" sz="4000" kern="1200" dirty="0" err="1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Piwinski</a:t>
            </a:r>
            <a:r>
              <a:rPr lang="en-US" sz="4000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 angle (LPA)</a:t>
            </a:r>
          </a:p>
          <a:p>
            <a:pPr lvl="2"/>
            <a:r>
              <a:rPr lang="en-US" sz="3600" dirty="0" smtClean="0">
                <a:solidFill>
                  <a:srgbClr val="FFFFFF"/>
                </a:solidFill>
                <a:latin typeface="Symbol" pitchFamily="18" charset="2"/>
              </a:rPr>
              <a:t>b</a:t>
            </a:r>
            <a:r>
              <a:rPr lang="en-US" sz="3200" dirty="0" smtClean="0">
                <a:solidFill>
                  <a:srgbClr val="FFFFFF"/>
                </a:solidFill>
              </a:rPr>
              <a:t>*~0.25 m, 50 ns,</a:t>
            </a:r>
            <a:r>
              <a:rPr lang="en-US" sz="3200" i="1" dirty="0" smtClean="0">
                <a:solidFill>
                  <a:srgbClr val="FFFFFF"/>
                </a:solidFill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</a:rPr>
              <a:t>N</a:t>
            </a:r>
            <a:r>
              <a:rPr lang="en-US" sz="3200" i="1" baseline="-25000" dirty="0" err="1" smtClean="0">
                <a:solidFill>
                  <a:srgbClr val="FFFFFF"/>
                </a:solidFill>
              </a:rPr>
              <a:t>b</a:t>
            </a:r>
            <a:r>
              <a:rPr lang="en-US" sz="3200" dirty="0" smtClean="0">
                <a:solidFill>
                  <a:srgbClr val="FFFFFF"/>
                </a:solidFill>
              </a:rPr>
              <a:t>=4.9x10</a:t>
            </a:r>
            <a:r>
              <a:rPr lang="en-US" sz="3200" baseline="30000" dirty="0" smtClean="0">
                <a:solidFill>
                  <a:srgbClr val="FFFFFF"/>
                </a:solidFill>
              </a:rPr>
              <a:t>11</a:t>
            </a:r>
            <a:r>
              <a:rPr lang="en-US" sz="3200" dirty="0" smtClean="0">
                <a:solidFill>
                  <a:srgbClr val="FFFFFF"/>
                </a:solidFill>
              </a:rPr>
              <a:t>,</a:t>
            </a:r>
          </a:p>
          <a:p>
            <a:pPr lvl="2"/>
            <a:r>
              <a:rPr lang="en-US" sz="3200" dirty="0" smtClean="0">
                <a:solidFill>
                  <a:srgbClr val="FFFFFF"/>
                </a:solidFill>
              </a:rPr>
              <a:t>“flat” intense bunches </a:t>
            </a:r>
            <a:endParaRPr lang="en-US" sz="40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4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4000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low </a:t>
            </a:r>
            <a:r>
              <a:rPr lang="en-US" sz="4000" kern="1200" dirty="0" err="1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emittance</a:t>
            </a:r>
            <a:r>
              <a:rPr lang="en-US" sz="4000" kern="1200" dirty="0" smtClean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 (LE)</a:t>
            </a:r>
          </a:p>
          <a:p>
            <a:pPr lvl="2"/>
            <a:r>
              <a:rPr lang="en-US" sz="3200" dirty="0" smtClean="0">
                <a:solidFill>
                  <a:srgbClr val="FFFFFF"/>
                </a:solidFill>
                <a:latin typeface="Symbol" pitchFamily="18" charset="2"/>
              </a:rPr>
              <a:t>b</a:t>
            </a:r>
            <a:r>
              <a:rPr lang="en-US" sz="3200" dirty="0" smtClean="0">
                <a:solidFill>
                  <a:srgbClr val="FFFFFF"/>
                </a:solidFill>
              </a:rPr>
              <a:t>*~0.1 m, 25 ns,</a:t>
            </a:r>
            <a:r>
              <a:rPr lang="en-US" sz="3200" i="1" dirty="0" smtClean="0">
                <a:solidFill>
                  <a:srgbClr val="FFFFFF"/>
                </a:solidFill>
              </a:rPr>
              <a:t> </a:t>
            </a:r>
            <a:r>
              <a:rPr lang="en-US" sz="3200" i="1" dirty="0" smtClean="0">
                <a:solidFill>
                  <a:srgbClr val="FFFFFF"/>
                </a:solidFill>
                <a:latin typeface="Symbol" pitchFamily="18" charset="2"/>
              </a:rPr>
              <a:t>ge</a:t>
            </a:r>
            <a:r>
              <a:rPr lang="en-US" sz="3200" i="1" dirty="0" smtClean="0">
                <a:solidFill>
                  <a:srgbClr val="FFFFFF"/>
                </a:solidFill>
              </a:rPr>
              <a:t>~1-2 </a:t>
            </a:r>
            <a:r>
              <a:rPr lang="en-US" sz="3200" i="1" dirty="0" smtClean="0">
                <a:solidFill>
                  <a:srgbClr val="FFFFFF"/>
                </a:solidFill>
                <a:latin typeface="Symbol" pitchFamily="18" charset="2"/>
              </a:rPr>
              <a:t>m</a:t>
            </a:r>
            <a:r>
              <a:rPr lang="en-US" sz="3200" i="1" dirty="0" smtClean="0">
                <a:solidFill>
                  <a:srgbClr val="FFFFFF"/>
                </a:solidFill>
              </a:rPr>
              <a:t>m, </a:t>
            </a:r>
            <a:r>
              <a:rPr lang="en-US" sz="3200" i="1" dirty="0" err="1" smtClean="0">
                <a:solidFill>
                  <a:srgbClr val="FFFFFF"/>
                </a:solidFill>
              </a:rPr>
              <a:t>N</a:t>
            </a:r>
            <a:r>
              <a:rPr lang="en-US" sz="3200" i="1" baseline="-25000" dirty="0" err="1" smtClean="0">
                <a:solidFill>
                  <a:srgbClr val="FFFFFF"/>
                </a:solidFill>
              </a:rPr>
              <a:t>b</a:t>
            </a:r>
            <a:r>
              <a:rPr lang="en-US" sz="3200" dirty="0" smtClean="0">
                <a:solidFill>
                  <a:srgbClr val="FFFFFF"/>
                </a:solidFill>
              </a:rPr>
              <a:t>=1.7x10</a:t>
            </a:r>
            <a:r>
              <a:rPr lang="en-US" sz="3200" baseline="30000" dirty="0" smtClean="0">
                <a:solidFill>
                  <a:srgbClr val="FFFFFF"/>
                </a:solidFill>
              </a:rPr>
              <a:t>11</a:t>
            </a:r>
            <a:endParaRPr lang="en-US" sz="40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152400" y="0"/>
            <a:ext cx="876300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400" b="1" dirty="0" smtClean="0">
                <a:solidFill>
                  <a:srgbClr val="F8C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“phase-2” IR layouts</a:t>
            </a:r>
            <a:endParaRPr lang="en-US" sz="4400" b="1" dirty="0">
              <a:solidFill>
                <a:srgbClr val="F8C5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0" y="2939433"/>
            <a:ext cx="4724400" cy="80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buFontTx/>
              <a:buChar char="•"/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early-separation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dipoles in side detectors , crab cavities </a:t>
            </a:r>
          </a:p>
          <a:p>
            <a:pPr marL="231775" indent="-231775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→ hardware inside ATLAS &amp; CMS detectors, </a:t>
            </a:r>
          </a:p>
          <a:p>
            <a:pPr marL="231775" indent="-231775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defRPr/>
            </a:pP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first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crab cavities; off-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d b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24" name="Line 6"/>
          <p:cNvSpPr>
            <a:spLocks noChangeShapeType="1"/>
          </p:cNvSpPr>
          <p:nvPr/>
        </p:nvSpPr>
        <p:spPr bwMode="auto">
          <a:xfrm flipH="1">
            <a:off x="307315" y="1924148"/>
            <a:ext cx="516872" cy="52644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1512091" y="1336488"/>
            <a:ext cx="342066" cy="1283059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2023933" y="1336488"/>
            <a:ext cx="340808" cy="1283059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2535774" y="1336488"/>
            <a:ext cx="340808" cy="1283059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28" name="Line 10"/>
          <p:cNvSpPr>
            <a:spLocks noChangeShapeType="1"/>
          </p:cNvSpPr>
          <p:nvPr/>
        </p:nvSpPr>
        <p:spPr bwMode="auto">
          <a:xfrm flipV="1">
            <a:off x="824187" y="1365870"/>
            <a:ext cx="2551660" cy="558278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>
            <a:off x="758793" y="2004952"/>
            <a:ext cx="2730239" cy="581539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2"/>
          <p:cNvSpPr>
            <a:spLocks noChangeShapeType="1"/>
          </p:cNvSpPr>
          <p:nvPr/>
        </p:nvSpPr>
        <p:spPr bwMode="auto">
          <a:xfrm>
            <a:off x="1002765" y="2055147"/>
            <a:ext cx="284216" cy="6121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990600" y="914400"/>
            <a:ext cx="3015762" cy="37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E9E4"/>
                </a:solidFill>
                <a:latin typeface="Times New Roman" pitchFamily="18" charset="0"/>
              </a:rPr>
              <a:t>stronger triplet </a:t>
            </a:r>
            <a:r>
              <a:rPr lang="en-US" sz="2000" b="1" dirty="0" smtClean="0">
                <a:solidFill>
                  <a:srgbClr val="00E9E4"/>
                </a:solidFill>
                <a:latin typeface="Times New Roman" pitchFamily="18" charset="0"/>
              </a:rPr>
              <a:t> magnets</a:t>
            </a:r>
            <a:endParaRPr lang="en-US" sz="2000" b="1" dirty="0">
              <a:solidFill>
                <a:srgbClr val="00E9E4"/>
              </a:solidFill>
              <a:latin typeface="Times New Roman" pitchFamily="18" charset="0"/>
            </a:endParaRPr>
          </a:p>
        </p:txBody>
      </p:sp>
      <p:sp>
        <p:nvSpPr>
          <p:cNvPr id="56332" name="Rectangle 14"/>
          <p:cNvSpPr>
            <a:spLocks noChangeArrowheads="1"/>
          </p:cNvSpPr>
          <p:nvPr/>
        </p:nvSpPr>
        <p:spPr bwMode="auto">
          <a:xfrm>
            <a:off x="694654" y="1433206"/>
            <a:ext cx="222595" cy="1127574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338755" y="1163862"/>
            <a:ext cx="1782012" cy="30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D0 dipole</a:t>
            </a:r>
          </a:p>
        </p:txBody>
      </p:sp>
      <p:sp>
        <p:nvSpPr>
          <p:cNvPr id="56334" name="Rectangle 16"/>
          <p:cNvSpPr>
            <a:spLocks noChangeArrowheads="1"/>
          </p:cNvSpPr>
          <p:nvPr/>
        </p:nvSpPr>
        <p:spPr bwMode="auto">
          <a:xfrm rot="17574496">
            <a:off x="2993174" y="1223991"/>
            <a:ext cx="389325" cy="313141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35" name="Rectangle 17"/>
          <p:cNvSpPr>
            <a:spLocks noChangeArrowheads="1"/>
          </p:cNvSpPr>
          <p:nvPr/>
        </p:nvSpPr>
        <p:spPr bwMode="auto">
          <a:xfrm rot="19538610">
            <a:off x="3099176" y="2348978"/>
            <a:ext cx="308111" cy="394222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36" name="Text Box 18"/>
          <p:cNvSpPr txBox="1">
            <a:spLocks noChangeArrowheads="1"/>
          </p:cNvSpPr>
          <p:nvPr/>
        </p:nvSpPr>
        <p:spPr bwMode="auto">
          <a:xfrm rot="20363182">
            <a:off x="2902991" y="1485852"/>
            <a:ext cx="1135609" cy="54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small-angle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crab cavity</a:t>
            </a:r>
          </a:p>
        </p:txBody>
      </p:sp>
      <p:sp>
        <p:nvSpPr>
          <p:cNvPr id="56337" name="Line 19"/>
          <p:cNvSpPr>
            <a:spLocks noChangeShapeType="1"/>
          </p:cNvSpPr>
          <p:nvPr/>
        </p:nvSpPr>
        <p:spPr bwMode="auto">
          <a:xfrm flipH="1" flipV="1">
            <a:off x="304800" y="2004952"/>
            <a:ext cx="453993" cy="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Line 20"/>
          <p:cNvSpPr>
            <a:spLocks noChangeShapeType="1"/>
          </p:cNvSpPr>
          <p:nvPr/>
        </p:nvSpPr>
        <p:spPr bwMode="auto">
          <a:xfrm flipH="1">
            <a:off x="434332" y="1924148"/>
            <a:ext cx="340808" cy="6121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Oval 21"/>
          <p:cNvSpPr>
            <a:spLocks noChangeArrowheads="1"/>
          </p:cNvSpPr>
          <p:nvPr/>
        </p:nvSpPr>
        <p:spPr bwMode="auto">
          <a:xfrm rot="257967">
            <a:off x="783944" y="1943737"/>
            <a:ext cx="243974" cy="132224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40" name="Oval 22"/>
          <p:cNvSpPr>
            <a:spLocks noChangeArrowheads="1"/>
          </p:cNvSpPr>
          <p:nvPr/>
        </p:nvSpPr>
        <p:spPr bwMode="auto">
          <a:xfrm rot="21026827">
            <a:off x="758793" y="1842120"/>
            <a:ext cx="243974" cy="132224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41" name="Text Box 26"/>
          <p:cNvSpPr txBox="1">
            <a:spLocks noChangeArrowheads="1"/>
          </p:cNvSpPr>
          <p:nvPr/>
        </p:nvSpPr>
        <p:spPr bwMode="auto">
          <a:xfrm>
            <a:off x="2895600" y="729633"/>
            <a:ext cx="1243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</a:rPr>
              <a:t>J.-P. </a:t>
            </a:r>
            <a:r>
              <a:rPr lang="en-US" sz="1200" b="1" dirty="0" err="1">
                <a:solidFill>
                  <a:srgbClr val="FFFFFF"/>
                </a:solidFill>
                <a:latin typeface="Times New Roman" pitchFamily="18" charset="0"/>
              </a:rPr>
              <a:t>Koutchouk</a:t>
            </a:r>
            <a:endParaRPr lang="en-US" sz="1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3433"/>
            <a:ext cx="29702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early separation (ES)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419600" y="1034433"/>
            <a:ext cx="3810000" cy="1828800"/>
            <a:chOff x="4724400" y="1371600"/>
            <a:chExt cx="4560888" cy="2032000"/>
          </a:xfrm>
        </p:grpSpPr>
        <p:sp>
          <p:nvSpPr>
            <p:cNvPr id="56343" name="Line 6"/>
            <p:cNvSpPr>
              <a:spLocks noChangeShapeType="1"/>
            </p:cNvSpPr>
            <p:nvPr/>
          </p:nvSpPr>
          <p:spPr bwMode="auto">
            <a:xfrm flipH="1">
              <a:off x="4724400" y="2470150"/>
              <a:ext cx="582613" cy="92075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Rectangle 7"/>
            <p:cNvSpPr>
              <a:spLocks noChangeArrowheads="1"/>
            </p:cNvSpPr>
            <p:nvPr/>
          </p:nvSpPr>
          <p:spPr bwMode="auto">
            <a:xfrm>
              <a:off x="6151563" y="1801813"/>
              <a:ext cx="417512" cy="1457325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45" name="Rectangle 8"/>
            <p:cNvSpPr>
              <a:spLocks noChangeArrowheads="1"/>
            </p:cNvSpPr>
            <p:nvPr/>
          </p:nvSpPr>
          <p:spPr bwMode="auto">
            <a:xfrm>
              <a:off x="6778625" y="1801813"/>
              <a:ext cx="417513" cy="1457325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46" name="Rectangle 9"/>
            <p:cNvSpPr>
              <a:spLocks noChangeArrowheads="1"/>
            </p:cNvSpPr>
            <p:nvPr/>
          </p:nvSpPr>
          <p:spPr bwMode="auto">
            <a:xfrm>
              <a:off x="7405688" y="1801813"/>
              <a:ext cx="417512" cy="1457325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47" name="Line 10"/>
            <p:cNvSpPr>
              <a:spLocks noChangeShapeType="1"/>
            </p:cNvSpPr>
            <p:nvPr/>
          </p:nvSpPr>
          <p:spPr bwMode="auto">
            <a:xfrm flipV="1">
              <a:off x="5307013" y="1835150"/>
              <a:ext cx="3128962" cy="635000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Line 11"/>
            <p:cNvSpPr>
              <a:spLocks noChangeShapeType="1"/>
            </p:cNvSpPr>
            <p:nvPr/>
          </p:nvSpPr>
          <p:spPr bwMode="auto">
            <a:xfrm>
              <a:off x="5307013" y="2652713"/>
              <a:ext cx="3348037" cy="606425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Line 12"/>
            <p:cNvSpPr>
              <a:spLocks noChangeShapeType="1"/>
            </p:cNvSpPr>
            <p:nvPr/>
          </p:nvSpPr>
          <p:spPr bwMode="auto">
            <a:xfrm>
              <a:off x="5253038" y="2654300"/>
              <a:ext cx="568325" cy="698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Text Box 13"/>
            <p:cNvSpPr txBox="1">
              <a:spLocks noChangeArrowheads="1"/>
            </p:cNvSpPr>
            <p:nvPr/>
          </p:nvSpPr>
          <p:spPr bwMode="auto">
            <a:xfrm>
              <a:off x="5715000" y="1371600"/>
              <a:ext cx="28845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E9E4"/>
                  </a:solidFill>
                  <a:latin typeface="Times New Roman" pitchFamily="18" charset="0"/>
                </a:rPr>
                <a:t>stronger triplet </a:t>
              </a:r>
              <a:r>
                <a:rPr lang="en-US" sz="2000" b="1" dirty="0" smtClean="0">
                  <a:solidFill>
                    <a:srgbClr val="00E9E4"/>
                  </a:solidFill>
                  <a:latin typeface="Times New Roman" pitchFamily="18" charset="0"/>
                </a:rPr>
                <a:t> magnets</a:t>
              </a:r>
              <a:endParaRPr lang="en-US" sz="2000" b="1" dirty="0">
                <a:solidFill>
                  <a:srgbClr val="00E9E4"/>
                </a:solidFill>
                <a:latin typeface="Times New Roman" pitchFamily="18" charset="0"/>
              </a:endParaRPr>
            </a:p>
          </p:txBody>
        </p:sp>
        <p:sp>
          <p:nvSpPr>
            <p:cNvPr id="56351" name="Rectangle 16"/>
            <p:cNvSpPr>
              <a:spLocks noChangeArrowheads="1"/>
            </p:cNvSpPr>
            <p:nvPr/>
          </p:nvSpPr>
          <p:spPr bwMode="auto">
            <a:xfrm rot="-4025504">
              <a:off x="7985125" y="1660525"/>
              <a:ext cx="441325" cy="384175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52" name="Rectangle 17"/>
            <p:cNvSpPr>
              <a:spLocks noChangeArrowheads="1"/>
            </p:cNvSpPr>
            <p:nvPr/>
          </p:nvSpPr>
          <p:spPr bwMode="auto">
            <a:xfrm rot="-2061390">
              <a:off x="8085138" y="2990850"/>
              <a:ext cx="401637" cy="41275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53" name="Text Box 18"/>
            <p:cNvSpPr txBox="1">
              <a:spLocks noChangeArrowheads="1"/>
            </p:cNvSpPr>
            <p:nvPr/>
          </p:nvSpPr>
          <p:spPr bwMode="auto">
            <a:xfrm rot="-1236818">
              <a:off x="7851775" y="1982788"/>
              <a:ext cx="143351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small-angle</a:t>
              </a:r>
            </a:p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crab cavity</a:t>
              </a:r>
            </a:p>
          </p:txBody>
        </p:sp>
        <p:sp>
          <p:nvSpPr>
            <p:cNvPr id="56354" name="Line 19"/>
            <p:cNvSpPr>
              <a:spLocks noChangeShapeType="1"/>
            </p:cNvSpPr>
            <p:nvPr/>
          </p:nvSpPr>
          <p:spPr bwMode="auto">
            <a:xfrm flipH="1" flipV="1">
              <a:off x="4724400" y="2562225"/>
              <a:ext cx="582613" cy="90488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20"/>
            <p:cNvSpPr>
              <a:spLocks noChangeShapeType="1"/>
            </p:cNvSpPr>
            <p:nvPr/>
          </p:nvSpPr>
          <p:spPr bwMode="auto">
            <a:xfrm flipH="1">
              <a:off x="4829175" y="2470150"/>
              <a:ext cx="417513" cy="698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Oval 21"/>
            <p:cNvSpPr>
              <a:spLocks noChangeArrowheads="1"/>
            </p:cNvSpPr>
            <p:nvPr/>
          </p:nvSpPr>
          <p:spPr bwMode="auto">
            <a:xfrm rot="257967">
              <a:off x="5222875" y="2560638"/>
              <a:ext cx="298450" cy="1508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57" name="Oval 22"/>
            <p:cNvSpPr>
              <a:spLocks noChangeArrowheads="1"/>
            </p:cNvSpPr>
            <p:nvPr/>
          </p:nvSpPr>
          <p:spPr bwMode="auto">
            <a:xfrm rot="-573173">
              <a:off x="5227638" y="2376488"/>
              <a:ext cx="298450" cy="15081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648200" y="2939433"/>
            <a:ext cx="4343400" cy="54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buFontTx/>
              <a:buChar char="•"/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crab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cavities  with 60% higher voltage </a:t>
            </a:r>
          </a:p>
          <a:p>
            <a:pPr marL="231775" indent="-231775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→ first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crab cavities, off-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d b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-beat</a:t>
            </a:r>
          </a:p>
        </p:txBody>
      </p:sp>
      <p:sp>
        <p:nvSpPr>
          <p:cNvPr id="56359" name="Text Box 26"/>
          <p:cNvSpPr txBox="1">
            <a:spLocks noChangeArrowheads="1"/>
          </p:cNvSpPr>
          <p:nvPr/>
        </p:nvSpPr>
        <p:spPr bwMode="auto">
          <a:xfrm>
            <a:off x="7886700" y="805833"/>
            <a:ext cx="125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L. Evans,</a:t>
            </a:r>
          </a:p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W. Scandale,</a:t>
            </a:r>
          </a:p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F. Zimmermann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8200" y="729633"/>
            <a:ext cx="3367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full crab crossing (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FCC)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0" y="4158633"/>
            <a:ext cx="4191000" cy="1828800"/>
            <a:chOff x="914400" y="4572000"/>
            <a:chExt cx="5257800" cy="2063750"/>
          </a:xfrm>
        </p:grpSpPr>
        <p:sp>
          <p:nvSpPr>
            <p:cNvPr id="56361" name="Rectangle 5"/>
            <p:cNvSpPr>
              <a:spLocks noChangeArrowheads="1"/>
            </p:cNvSpPr>
            <p:nvPr/>
          </p:nvSpPr>
          <p:spPr bwMode="auto">
            <a:xfrm>
              <a:off x="2506663" y="4924425"/>
              <a:ext cx="457200" cy="1711325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62" name="Rectangle 6"/>
            <p:cNvSpPr>
              <a:spLocks noChangeArrowheads="1"/>
            </p:cNvSpPr>
            <p:nvPr/>
          </p:nvSpPr>
          <p:spPr bwMode="auto">
            <a:xfrm>
              <a:off x="3190875" y="4924425"/>
              <a:ext cx="454025" cy="1711325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63" name="Rectangle 7"/>
            <p:cNvSpPr>
              <a:spLocks noChangeArrowheads="1"/>
            </p:cNvSpPr>
            <p:nvPr/>
          </p:nvSpPr>
          <p:spPr bwMode="auto">
            <a:xfrm>
              <a:off x="3868738" y="4924425"/>
              <a:ext cx="457200" cy="1711325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64" name="Line 8"/>
            <p:cNvSpPr>
              <a:spLocks noChangeShapeType="1"/>
            </p:cNvSpPr>
            <p:nvPr/>
          </p:nvSpPr>
          <p:spPr bwMode="auto">
            <a:xfrm flipV="1">
              <a:off x="914400" y="5203825"/>
              <a:ext cx="4171950" cy="614363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Line 9"/>
            <p:cNvSpPr>
              <a:spLocks noChangeShapeType="1"/>
            </p:cNvSpPr>
            <p:nvPr/>
          </p:nvSpPr>
          <p:spPr bwMode="auto">
            <a:xfrm>
              <a:off x="914400" y="5818188"/>
              <a:ext cx="4248150" cy="530225"/>
            </a:xfrm>
            <a:prstGeom prst="line">
              <a:avLst/>
            </a:prstGeom>
            <a:noFill/>
            <a:ln w="476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Oval 10"/>
            <p:cNvSpPr>
              <a:spLocks noChangeArrowheads="1"/>
            </p:cNvSpPr>
            <p:nvPr/>
          </p:nvSpPr>
          <p:spPr bwMode="auto">
            <a:xfrm rot="440394">
              <a:off x="1873250" y="5894388"/>
              <a:ext cx="595313" cy="1317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67" name="Line 11"/>
            <p:cNvSpPr>
              <a:spLocks noChangeShapeType="1"/>
            </p:cNvSpPr>
            <p:nvPr/>
          </p:nvSpPr>
          <p:spPr bwMode="auto">
            <a:xfrm>
              <a:off x="2354263" y="6143625"/>
              <a:ext cx="379412" cy="825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Line 12"/>
            <p:cNvSpPr>
              <a:spLocks noChangeShapeType="1"/>
            </p:cNvSpPr>
            <p:nvPr/>
          </p:nvSpPr>
          <p:spPr bwMode="auto">
            <a:xfrm>
              <a:off x="4629150" y="6021388"/>
              <a:ext cx="533400" cy="8096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Line 13"/>
            <p:cNvSpPr>
              <a:spLocks noChangeShapeType="1"/>
            </p:cNvSpPr>
            <p:nvPr/>
          </p:nvSpPr>
          <p:spPr bwMode="auto">
            <a:xfrm flipV="1">
              <a:off x="4629150" y="5451475"/>
              <a:ext cx="533400" cy="79375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Text Box 14"/>
            <p:cNvSpPr txBox="1">
              <a:spLocks noChangeArrowheads="1"/>
            </p:cNvSpPr>
            <p:nvPr/>
          </p:nvSpPr>
          <p:spPr bwMode="auto">
            <a:xfrm rot="21026089">
              <a:off x="4391025" y="5384800"/>
              <a:ext cx="159385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wire</a:t>
              </a:r>
            </a:p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compensator</a:t>
              </a:r>
            </a:p>
          </p:txBody>
        </p:sp>
        <p:sp>
          <p:nvSpPr>
            <p:cNvPr id="56371" name="Oval 15"/>
            <p:cNvSpPr>
              <a:spLocks noChangeArrowheads="1"/>
            </p:cNvSpPr>
            <p:nvPr/>
          </p:nvSpPr>
          <p:spPr bwMode="auto">
            <a:xfrm rot="-573173">
              <a:off x="1871663" y="5565775"/>
              <a:ext cx="595312" cy="11906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372" name="Text Box 16"/>
            <p:cNvSpPr txBox="1">
              <a:spLocks noChangeArrowheads="1"/>
            </p:cNvSpPr>
            <p:nvPr/>
          </p:nvSpPr>
          <p:spPr bwMode="auto">
            <a:xfrm>
              <a:off x="2286000" y="4572000"/>
              <a:ext cx="3886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00E9E4"/>
                  </a:solidFill>
                  <a:latin typeface="Times New Roman" pitchFamily="18" charset="0"/>
                </a:rPr>
                <a:t>larger-aperture triplet magnets</a:t>
              </a:r>
            </a:p>
          </p:txBody>
        </p:sp>
        <p:sp>
          <p:nvSpPr>
            <p:cNvPr id="56373" name="Line 17"/>
            <p:cNvSpPr>
              <a:spLocks noChangeShapeType="1"/>
            </p:cNvSpPr>
            <p:nvPr/>
          </p:nvSpPr>
          <p:spPr bwMode="auto">
            <a:xfrm flipH="1">
              <a:off x="1612900" y="5502275"/>
              <a:ext cx="412750" cy="650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0" y="6054061"/>
            <a:ext cx="5562600" cy="80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290513" indent="-29051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buFontTx/>
              <a:buChar char="•"/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long-range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beam-beam wire compensation  </a:t>
            </a:r>
          </a:p>
          <a:p>
            <a:pPr marL="290513" indent="-29051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→ novel operating regime for </a:t>
            </a:r>
            <a:r>
              <a:rPr lang="en-US" sz="1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hadron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colliders, </a:t>
            </a:r>
            <a:endPara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90513" indent="-290513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defRPr/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	beam 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generation</a:t>
            </a:r>
          </a:p>
        </p:txBody>
      </p:sp>
      <p:sp>
        <p:nvSpPr>
          <p:cNvPr id="56375" name="Text Box 18"/>
          <p:cNvSpPr txBox="1">
            <a:spLocks noChangeArrowheads="1"/>
          </p:cNvSpPr>
          <p:nvPr/>
        </p:nvSpPr>
        <p:spPr bwMode="auto">
          <a:xfrm>
            <a:off x="0" y="4311033"/>
            <a:ext cx="125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</a:rPr>
              <a:t>F. Ruggiero,</a:t>
            </a:r>
          </a:p>
          <a:p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</a:rPr>
              <a:t>W. </a:t>
            </a:r>
            <a:r>
              <a:rPr lang="en-US" sz="1200" b="1" dirty="0" err="1">
                <a:solidFill>
                  <a:srgbClr val="FFFFFF"/>
                </a:solidFill>
                <a:latin typeface="Times New Roman" pitchFamily="18" charset="0"/>
              </a:rPr>
              <a:t>Scandale</a:t>
            </a:r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  <a:p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</a:rPr>
              <a:t>F. Zimmermann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0" y="3853833"/>
            <a:ext cx="5561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large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Piwinski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angle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(LPA)</a:t>
            </a: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 flipH="1">
            <a:off x="4572000" y="5137803"/>
            <a:ext cx="486694" cy="82868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5764200" y="4536300"/>
            <a:ext cx="348774" cy="1311593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6288025" y="4536300"/>
            <a:ext cx="348775" cy="1311593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6811851" y="4536300"/>
            <a:ext cx="348774" cy="1311593"/>
          </a:xfrm>
          <a:prstGeom prst="rect">
            <a:avLst/>
          </a:prstGeom>
          <a:noFill/>
          <a:ln w="444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 flipV="1">
            <a:off x="5058694" y="4566303"/>
            <a:ext cx="2613821" cy="57150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5058694" y="5302110"/>
            <a:ext cx="2796828" cy="545783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5013605" y="5303538"/>
            <a:ext cx="474758" cy="6286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5399511" y="4149108"/>
            <a:ext cx="2409613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E9E4"/>
                </a:solidFill>
                <a:latin typeface="Times New Roman" pitchFamily="18" charset="0"/>
              </a:rPr>
              <a:t>stronger triplet </a:t>
            </a:r>
            <a:r>
              <a:rPr lang="en-US" sz="2000" b="1" dirty="0" smtClean="0">
                <a:solidFill>
                  <a:srgbClr val="00E9E4"/>
                </a:solidFill>
                <a:latin typeface="Times New Roman" pitchFamily="18" charset="0"/>
              </a:rPr>
              <a:t> magnets</a:t>
            </a:r>
            <a:endParaRPr lang="en-US" sz="2000" b="1" dirty="0">
              <a:solidFill>
                <a:srgbClr val="00E9E4"/>
              </a:solidFill>
              <a:latin typeface="Times New Roman" pitchFamily="18" charset="0"/>
            </a:endParaRPr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 flipH="1" flipV="1">
            <a:off x="4572000" y="5220671"/>
            <a:ext cx="486694" cy="81439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20"/>
          <p:cNvSpPr>
            <a:spLocks noChangeShapeType="1"/>
          </p:cNvSpPr>
          <p:nvPr/>
        </p:nvSpPr>
        <p:spPr bwMode="auto">
          <a:xfrm flipH="1">
            <a:off x="4659525" y="5137803"/>
            <a:ext cx="348775" cy="6286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9" name="Oval 22"/>
          <p:cNvSpPr>
            <a:spLocks noChangeArrowheads="1"/>
          </p:cNvSpPr>
          <p:nvPr/>
        </p:nvSpPr>
        <p:spPr bwMode="auto">
          <a:xfrm rot="21026827">
            <a:off x="4946486" y="5071275"/>
            <a:ext cx="342881" cy="4985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00600" y="6054108"/>
            <a:ext cx="4343400" cy="54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buFontTx/>
              <a:buChar char="•"/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smaller transverse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emittance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231775" indent="-231775"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SzPct val="110000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constraint on new injectors, off-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d b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-beat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7848600" y="3930033"/>
            <a:ext cx="874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Times New Roman" pitchFamily="18" charset="0"/>
              </a:rPr>
              <a:t>R. </a:t>
            </a:r>
            <a:r>
              <a:rPr lang="en-US" sz="1200" b="1" dirty="0" err="1" smtClean="0">
                <a:solidFill>
                  <a:srgbClr val="FFFFFF"/>
                </a:solidFill>
                <a:latin typeface="Times New Roman" pitchFamily="18" charset="0"/>
              </a:rPr>
              <a:t>Garoby</a:t>
            </a:r>
            <a:endParaRPr lang="en-US" sz="1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0600" y="3844308"/>
            <a:ext cx="26965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low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emittance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(LE)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83" name="Oval 22"/>
          <p:cNvSpPr>
            <a:spLocks noChangeArrowheads="1"/>
          </p:cNvSpPr>
          <p:nvPr/>
        </p:nvSpPr>
        <p:spPr bwMode="auto">
          <a:xfrm rot="554883">
            <a:off x="4954445" y="5328889"/>
            <a:ext cx="342881" cy="45719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/>
      <p:bldP spid="56324" grpId="0" animBg="1"/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/>
      <p:bldP spid="56332" grpId="0" animBg="1"/>
      <p:bldP spid="56332" grpId="1" animBg="1"/>
      <p:bldP spid="56333" grpId="0"/>
      <p:bldP spid="56334" grpId="0" animBg="1"/>
      <p:bldP spid="56335" grpId="0" animBg="1"/>
      <p:bldP spid="56335" grpId="1" animBg="1"/>
      <p:bldP spid="56336" grpId="0"/>
      <p:bldP spid="56337" grpId="0" animBg="1"/>
      <p:bldP spid="56338" grpId="0" animBg="1"/>
      <p:bldP spid="56339" grpId="0" animBg="1"/>
      <p:bldP spid="56340" grpId="0" animBg="1"/>
      <p:bldP spid="56341" grpId="0"/>
      <p:bldP spid="27" grpId="0"/>
      <p:bldP spid="45" grpId="0"/>
      <p:bldP spid="56359" grpId="0"/>
      <p:bldP spid="47" grpId="0"/>
      <p:bldP spid="62" grpId="0"/>
      <p:bldP spid="563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66" name="Group 146"/>
          <p:cNvGraphicFramePr>
            <a:graphicFrameLocks noGrp="1"/>
          </p:cNvGraphicFramePr>
          <p:nvPr/>
        </p:nvGraphicFramePr>
        <p:xfrm>
          <a:off x="0" y="-73025"/>
          <a:ext cx="9144000" cy="6949812"/>
        </p:xfrm>
        <a:graphic>
          <a:graphicData uri="http://schemas.openxmlformats.org/drawingml/2006/table">
            <a:tbl>
              <a:tblPr/>
              <a:tblGrid>
                <a:gridCol w="1828800"/>
                <a:gridCol w="1447800"/>
                <a:gridCol w="914400"/>
                <a:gridCol w="914400"/>
                <a:gridCol w="990600"/>
                <a:gridCol w="990600"/>
                <a:gridCol w="990600"/>
                <a:gridCol w="1066800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parameter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symbol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nominal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ultimate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FCC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LE (1)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LPA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548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transverse emittance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protons per bunch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151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bunch spacing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 [ns]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beam current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 [A]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0..86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longitudinal profile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Gauss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rms bunch length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[cm]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beta* at IP1&amp;5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full crossing angle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rad]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381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Piwinski parameter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f=q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/(2*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*)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0.64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geometric reduction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597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luminosity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15.5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events per #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294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294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309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403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initial lumi lifetime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151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effective luminosity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turnaround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=10 h)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</a:t>
                      </a:r>
                      <a:r>
                        <a:rPr kumimoji="0" lang="en-US" sz="1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0.46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0.91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run,opt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21.2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17.0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6.6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6.6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9.5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151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effective luminosity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turnaround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=5 h)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run,opt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15.0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12.0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e-c heat SEY=1.4(1.3)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 [W/m]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 (0.4)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1.04(0.6)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1.0 (0.6)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1.0 (0.6)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1.0 (0.6)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0.4 (0.1)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SR heat load 4.6-20 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[W/m]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0.36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image current heat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[W/m]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0.33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0.33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0.33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0.33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0.78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75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gas-s. 100 h (10 h)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[W/m]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0.04 (0.4)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0.06 (0.6)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0.06 (0.56)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0.06 (0.56)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0.06 (0.56)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0.09 (0.9)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extent luminous region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[cm]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102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comment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nominal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ultimate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D0 + crab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crab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wire comp.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97" name="Text Box 57"/>
          <p:cNvSpPr txBox="1">
            <a:spLocks noChangeArrowheads="1"/>
          </p:cNvSpPr>
          <p:nvPr/>
        </p:nvSpPr>
        <p:spPr bwMode="auto">
          <a:xfrm>
            <a:off x="6553200" y="5181600"/>
            <a:ext cx="2266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993366"/>
                </a:solidFill>
                <a:latin typeface="Arial" charset="0"/>
                <a:ea typeface="+mn-ea"/>
                <a:cs typeface="+mn-cs"/>
              </a:rPr>
              <a:t>50-ns upgrade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993366"/>
                </a:solidFill>
                <a:latin typeface="Arial" charset="0"/>
                <a:ea typeface="+mn-ea"/>
                <a:cs typeface="+mn-cs"/>
              </a:rPr>
              <a:t>with 25-ns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993366"/>
                </a:solidFill>
                <a:latin typeface="Arial" charset="0"/>
                <a:ea typeface="+mn-ea"/>
                <a:cs typeface="+mn-cs"/>
              </a:rPr>
              <a:t>collisions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993366"/>
                </a:solidFill>
                <a:latin typeface="Arial" charset="0"/>
                <a:ea typeface="+mn-ea"/>
                <a:cs typeface="+mn-cs"/>
              </a:rPr>
              <a:t>in LHCb</a:t>
            </a:r>
            <a:endParaRPr lang="en-US" sz="2400" kern="1200">
              <a:solidFill>
                <a:srgbClr val="99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77973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>
                <a:solidFill>
                  <a:srgbClr val="0033CC"/>
                </a:solidFill>
                <a:latin typeface="Verdana" pitchFamily="34" charset="0"/>
              </a:rPr>
              <a:t>upgrade bunch 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</a:rPr>
              <a:t>patterns</a:t>
            </a:r>
            <a:endParaRPr lang="en-US" sz="4400" b="1" kern="12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64516" name="Oval 3"/>
          <p:cNvSpPr>
            <a:spLocks noChangeArrowheads="1"/>
          </p:cNvSpPr>
          <p:nvPr/>
        </p:nvSpPr>
        <p:spPr bwMode="auto">
          <a:xfrm>
            <a:off x="1600200" y="1447800"/>
            <a:ext cx="457200" cy="152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517" name="Oval 4"/>
          <p:cNvSpPr>
            <a:spLocks noChangeArrowheads="1"/>
          </p:cNvSpPr>
          <p:nvPr/>
        </p:nvSpPr>
        <p:spPr bwMode="auto">
          <a:xfrm>
            <a:off x="2895600" y="1447800"/>
            <a:ext cx="457200" cy="152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518" name="Oval 5"/>
          <p:cNvSpPr>
            <a:spLocks noChangeArrowheads="1"/>
          </p:cNvSpPr>
          <p:nvPr/>
        </p:nvSpPr>
        <p:spPr bwMode="auto">
          <a:xfrm>
            <a:off x="4267200" y="1447800"/>
            <a:ext cx="457200" cy="152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1981200" y="1828800"/>
            <a:ext cx="1143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2209800" y="19812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25 ns</a:t>
            </a:r>
          </a:p>
        </p:txBody>
      </p:sp>
      <p:sp>
        <p:nvSpPr>
          <p:cNvPr id="64521" name="Oval 8"/>
          <p:cNvSpPr>
            <a:spLocks noChangeArrowheads="1"/>
          </p:cNvSpPr>
          <p:nvPr/>
        </p:nvSpPr>
        <p:spPr bwMode="auto">
          <a:xfrm>
            <a:off x="5562600" y="1447800"/>
            <a:ext cx="457200" cy="152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61" name="Line 21"/>
          <p:cNvSpPr>
            <a:spLocks noChangeShapeType="1"/>
          </p:cNvSpPr>
          <p:nvPr/>
        </p:nvSpPr>
        <p:spPr bwMode="auto">
          <a:xfrm>
            <a:off x="1219200" y="1676400"/>
            <a:ext cx="0" cy="114300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62" name="Oval 22"/>
          <p:cNvSpPr>
            <a:spLocks noChangeArrowheads="1"/>
          </p:cNvSpPr>
          <p:nvPr/>
        </p:nvSpPr>
        <p:spPr bwMode="auto">
          <a:xfrm>
            <a:off x="1447800" y="4114800"/>
            <a:ext cx="1066800" cy="3048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63" name="Oval 23"/>
          <p:cNvSpPr>
            <a:spLocks noChangeArrowheads="1"/>
          </p:cNvSpPr>
          <p:nvPr/>
        </p:nvSpPr>
        <p:spPr bwMode="auto">
          <a:xfrm>
            <a:off x="4038600" y="4114800"/>
            <a:ext cx="990600" cy="3048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64" name="Line 24"/>
          <p:cNvSpPr>
            <a:spLocks noChangeShapeType="1"/>
          </p:cNvSpPr>
          <p:nvPr/>
        </p:nvSpPr>
        <p:spPr bwMode="auto">
          <a:xfrm>
            <a:off x="1981200" y="4572000"/>
            <a:ext cx="2590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65" name="Text Box 25"/>
          <p:cNvSpPr txBox="1">
            <a:spLocks noChangeArrowheads="1"/>
          </p:cNvSpPr>
          <p:nvPr/>
        </p:nvSpPr>
        <p:spPr bwMode="auto">
          <a:xfrm>
            <a:off x="2895600" y="47244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50 ns</a:t>
            </a:r>
          </a:p>
        </p:txBody>
      </p:sp>
      <p:sp>
        <p:nvSpPr>
          <p:cNvPr id="64527" name="Text Box 43"/>
          <p:cNvSpPr txBox="1">
            <a:spLocks noChangeArrowheads="1"/>
          </p:cNvSpPr>
          <p:nvPr/>
        </p:nvSpPr>
        <p:spPr bwMode="auto">
          <a:xfrm>
            <a:off x="6477000" y="1295400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nominal</a:t>
            </a: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84" name="Oval 44"/>
          <p:cNvSpPr>
            <a:spLocks noChangeArrowheads="1"/>
          </p:cNvSpPr>
          <p:nvPr/>
        </p:nvSpPr>
        <p:spPr bwMode="auto">
          <a:xfrm>
            <a:off x="1524000" y="2743200"/>
            <a:ext cx="457200" cy="3048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85" name="Oval 45"/>
          <p:cNvSpPr>
            <a:spLocks noChangeArrowheads="1"/>
          </p:cNvSpPr>
          <p:nvPr/>
        </p:nvSpPr>
        <p:spPr bwMode="auto">
          <a:xfrm>
            <a:off x="2819400" y="2743200"/>
            <a:ext cx="457200" cy="3048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86" name="Oval 46"/>
          <p:cNvSpPr>
            <a:spLocks noChangeArrowheads="1"/>
          </p:cNvSpPr>
          <p:nvPr/>
        </p:nvSpPr>
        <p:spPr bwMode="auto">
          <a:xfrm>
            <a:off x="4191000" y="2743200"/>
            <a:ext cx="457200" cy="3048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87" name="Line 47"/>
          <p:cNvSpPr>
            <a:spLocks noChangeShapeType="1"/>
          </p:cNvSpPr>
          <p:nvPr/>
        </p:nvSpPr>
        <p:spPr bwMode="auto">
          <a:xfrm>
            <a:off x="1828800" y="3200400"/>
            <a:ext cx="1143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88" name="Text Box 48"/>
          <p:cNvSpPr txBox="1">
            <a:spLocks noChangeArrowheads="1"/>
          </p:cNvSpPr>
          <p:nvPr/>
        </p:nvSpPr>
        <p:spPr bwMode="auto">
          <a:xfrm>
            <a:off x="1981200" y="3276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25 ns</a:t>
            </a:r>
          </a:p>
        </p:txBody>
      </p:sp>
      <p:sp>
        <p:nvSpPr>
          <p:cNvPr id="547889" name="Oval 49"/>
          <p:cNvSpPr>
            <a:spLocks noChangeArrowheads="1"/>
          </p:cNvSpPr>
          <p:nvPr/>
        </p:nvSpPr>
        <p:spPr bwMode="auto">
          <a:xfrm>
            <a:off x="5486400" y="2743200"/>
            <a:ext cx="457200" cy="3048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90" name="Text Box 50"/>
          <p:cNvSpPr txBox="1">
            <a:spLocks noChangeArrowheads="1"/>
          </p:cNvSpPr>
          <p:nvPr/>
        </p:nvSpPr>
        <p:spPr bwMode="auto">
          <a:xfrm>
            <a:off x="6572250" y="2438400"/>
            <a:ext cx="2595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ultimate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&amp; 25-ns upgrade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2400" b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ES,  FCC, &amp; LE)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91" name="Text Box 51"/>
          <p:cNvSpPr txBox="1">
            <a:spLocks noChangeArrowheads="1"/>
          </p:cNvSpPr>
          <p:nvPr/>
        </p:nvSpPr>
        <p:spPr bwMode="auto">
          <a:xfrm>
            <a:off x="5638800" y="3810000"/>
            <a:ext cx="3427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50-ns upgrade (LPA),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no collisions in </a:t>
            </a:r>
            <a:r>
              <a:rPr lang="en-US" sz="2400" b="1" kern="12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LHCb</a:t>
            </a:r>
            <a:r>
              <a:rPr lang="en-US" sz="2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!</a:t>
            </a:r>
            <a:endParaRPr lang="en-US" sz="2400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92" name="Line 52"/>
          <p:cNvSpPr>
            <a:spLocks noChangeShapeType="1"/>
          </p:cNvSpPr>
          <p:nvPr/>
        </p:nvSpPr>
        <p:spPr bwMode="auto">
          <a:xfrm>
            <a:off x="990600" y="1676400"/>
            <a:ext cx="0" cy="2362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93" name="Oval 53"/>
          <p:cNvSpPr>
            <a:spLocks noChangeArrowheads="1"/>
          </p:cNvSpPr>
          <p:nvPr/>
        </p:nvSpPr>
        <p:spPr bwMode="auto">
          <a:xfrm>
            <a:off x="1524000" y="5257800"/>
            <a:ext cx="1066800" cy="3048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94" name="Oval 54"/>
          <p:cNvSpPr>
            <a:spLocks noChangeArrowheads="1"/>
          </p:cNvSpPr>
          <p:nvPr/>
        </p:nvSpPr>
        <p:spPr bwMode="auto">
          <a:xfrm>
            <a:off x="4114800" y="5257800"/>
            <a:ext cx="990600" cy="3048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95" name="Line 55"/>
          <p:cNvSpPr>
            <a:spLocks noChangeShapeType="1"/>
          </p:cNvSpPr>
          <p:nvPr/>
        </p:nvSpPr>
        <p:spPr bwMode="auto">
          <a:xfrm>
            <a:off x="2057400" y="5715000"/>
            <a:ext cx="2590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96" name="Text Box 56"/>
          <p:cNvSpPr txBox="1">
            <a:spLocks noChangeArrowheads="1"/>
          </p:cNvSpPr>
          <p:nvPr/>
        </p:nvSpPr>
        <p:spPr bwMode="auto">
          <a:xfrm>
            <a:off x="2971800" y="58674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50 ns</a:t>
            </a:r>
          </a:p>
        </p:txBody>
      </p:sp>
      <p:sp>
        <p:nvSpPr>
          <p:cNvPr id="547898" name="Oval 58"/>
          <p:cNvSpPr>
            <a:spLocks noChangeArrowheads="1"/>
          </p:cNvSpPr>
          <p:nvPr/>
        </p:nvSpPr>
        <p:spPr bwMode="auto">
          <a:xfrm>
            <a:off x="3124200" y="5410200"/>
            <a:ext cx="381000" cy="76200"/>
          </a:xfrm>
          <a:prstGeom prst="ellipse">
            <a:avLst/>
          </a:prstGeom>
          <a:solidFill>
            <a:srgbClr val="8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899" name="Oval 59"/>
          <p:cNvSpPr>
            <a:spLocks noChangeArrowheads="1"/>
          </p:cNvSpPr>
          <p:nvPr/>
        </p:nvSpPr>
        <p:spPr bwMode="auto">
          <a:xfrm>
            <a:off x="5638800" y="5410200"/>
            <a:ext cx="381000" cy="76200"/>
          </a:xfrm>
          <a:prstGeom prst="ellipse">
            <a:avLst/>
          </a:prstGeom>
          <a:solidFill>
            <a:srgbClr val="8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900" name="Line 60"/>
          <p:cNvSpPr>
            <a:spLocks noChangeShapeType="1"/>
          </p:cNvSpPr>
          <p:nvPr/>
        </p:nvSpPr>
        <p:spPr bwMode="auto">
          <a:xfrm>
            <a:off x="4724400" y="5943600"/>
            <a:ext cx="1143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7901" name="Text Box 61"/>
          <p:cNvSpPr txBox="1">
            <a:spLocks noChangeArrowheads="1"/>
          </p:cNvSpPr>
          <p:nvPr/>
        </p:nvSpPr>
        <p:spPr bwMode="auto">
          <a:xfrm>
            <a:off x="4953000" y="60960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25 ns</a:t>
            </a:r>
          </a:p>
        </p:txBody>
      </p:sp>
      <p:sp>
        <p:nvSpPr>
          <p:cNvPr id="547908" name="Line 68"/>
          <p:cNvSpPr>
            <a:spLocks noChangeShapeType="1"/>
          </p:cNvSpPr>
          <p:nvPr/>
        </p:nvSpPr>
        <p:spPr bwMode="auto">
          <a:xfrm>
            <a:off x="685800" y="1676400"/>
            <a:ext cx="0" cy="3810000"/>
          </a:xfrm>
          <a:prstGeom prst="line">
            <a:avLst/>
          </a:prstGeom>
          <a:noFill/>
          <a:ln w="44450">
            <a:solidFill>
              <a:srgbClr val="800080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4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4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4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4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4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4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4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4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4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4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4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4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4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4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97" grpId="0"/>
      <p:bldP spid="547861" grpId="0" animBg="1"/>
      <p:bldP spid="547862" grpId="0" animBg="1"/>
      <p:bldP spid="547863" grpId="0" animBg="1"/>
      <p:bldP spid="547864" grpId="0" animBg="1"/>
      <p:bldP spid="547865" grpId="0"/>
      <p:bldP spid="547884" grpId="0" animBg="1"/>
      <p:bldP spid="547885" grpId="0" animBg="1"/>
      <p:bldP spid="547886" grpId="0" animBg="1"/>
      <p:bldP spid="547887" grpId="0" animBg="1"/>
      <p:bldP spid="547888" grpId="0"/>
      <p:bldP spid="547889" grpId="0" animBg="1"/>
      <p:bldP spid="547890" grpId="0"/>
      <p:bldP spid="547891" grpId="0"/>
      <p:bldP spid="547892" grpId="0" animBg="1"/>
      <p:bldP spid="547893" grpId="0" animBg="1"/>
      <p:bldP spid="547894" grpId="0" animBg="1"/>
      <p:bldP spid="547895" grpId="0" animBg="1"/>
      <p:bldP spid="547896" grpId="0"/>
      <p:bldP spid="547898" grpId="0" animBg="1"/>
      <p:bldP spid="547899" grpId="0" animBg="1"/>
      <p:bldP spid="547900" grpId="0" animBg="1"/>
      <p:bldP spid="547901" grpId="0"/>
      <p:bldP spid="5479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381000" y="152400"/>
            <a:ext cx="838200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200" dirty="0">
                <a:solidFill>
                  <a:srgbClr val="F8C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luminosity </a:t>
            </a:r>
            <a:r>
              <a:rPr lang="en-US" sz="4400" b="1" kern="1200" dirty="0" smtClean="0">
                <a:solidFill>
                  <a:srgbClr val="F8C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evolution</a:t>
            </a:r>
            <a:endParaRPr lang="en-US" sz="4400" b="1" kern="1200" dirty="0">
              <a:solidFill>
                <a:srgbClr val="F8C5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7678534" y="4343400"/>
            <a:ext cx="14654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average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luminosity</a:t>
            </a:r>
          </a:p>
        </p:txBody>
      </p:sp>
      <p:pic>
        <p:nvPicPr>
          <p:cNvPr id="17" name="Picture 16" descr="lumiev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066800"/>
            <a:ext cx="6954195" cy="5354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2209800" y="0"/>
            <a:ext cx="42963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 smtClean="0">
                <a:solidFill>
                  <a:srgbClr val="FFC000"/>
                </a:solidFill>
                <a:latin typeface="Verdana" pitchFamily="34" charset="0"/>
              </a:rPr>
              <a:t>event </a:t>
            </a:r>
            <a:r>
              <a:rPr lang="en-US" sz="4400" b="1" kern="1200" dirty="0">
                <a:solidFill>
                  <a:srgbClr val="FFC000"/>
                </a:solidFill>
                <a:latin typeface="Verdana" pitchFamily="34" charset="0"/>
              </a:rPr>
              <a:t>pile </a:t>
            </a:r>
            <a:r>
              <a:rPr lang="en-US" sz="4400" b="1" kern="1200" dirty="0" smtClean="0">
                <a:solidFill>
                  <a:srgbClr val="FFC000"/>
                </a:solidFill>
                <a:latin typeface="Verdana" pitchFamily="34" charset="0"/>
              </a:rPr>
              <a:t>up</a:t>
            </a:r>
            <a:endParaRPr lang="en-US" sz="4400" b="1" kern="1200" dirty="0">
              <a:solidFill>
                <a:srgbClr val="FFC000"/>
              </a:solidFill>
              <a:latin typeface="Verdana" pitchFamily="34" charset="0"/>
            </a:endParaRPr>
          </a:p>
        </p:txBody>
      </p:sp>
      <p:pic>
        <p:nvPicPr>
          <p:cNvPr id="10" name="Picture 9" descr="epcev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586585" cy="573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8582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b.-b. </a:t>
            </a:r>
            <a:r>
              <a:rPr lang="en-US" sz="4400" b="1" kern="1200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D</a:t>
            </a:r>
            <a:r>
              <a:rPr lang="en-US" sz="4400" b="1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Q &amp; peak luminosity</a:t>
            </a:r>
            <a:endParaRPr lang="en-US" sz="4400" kern="1200" dirty="0">
              <a:solidFill>
                <a:srgbClr val="3308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0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05541" name="Object 5"/>
          <p:cNvGraphicFramePr>
            <a:graphicFrameLocks noChangeAspect="1"/>
          </p:cNvGraphicFramePr>
          <p:nvPr/>
        </p:nvGraphicFramePr>
        <p:xfrm>
          <a:off x="457200" y="2133600"/>
          <a:ext cx="8026400" cy="4495800"/>
        </p:xfrm>
        <a:graphic>
          <a:graphicData uri="http://schemas.openxmlformats.org/presentationml/2006/ole">
            <p:oleObj spid="_x0000_s740354" name="Equation" r:id="rId5" imgW="2768400" imgH="1549080" progId="Equation.3">
              <p:embed/>
            </p:oleObj>
          </a:graphicData>
        </a:graphic>
      </p:graphicFrame>
      <p:sp>
        <p:nvSpPr>
          <p:cNvPr id="70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05543" name="Object 7"/>
          <p:cNvGraphicFramePr>
            <a:graphicFrameLocks noChangeAspect="1"/>
          </p:cNvGraphicFramePr>
          <p:nvPr/>
        </p:nvGraphicFramePr>
        <p:xfrm>
          <a:off x="304800" y="685800"/>
          <a:ext cx="5112327" cy="1371600"/>
        </p:xfrm>
        <a:graphic>
          <a:graphicData uri="http://schemas.openxmlformats.org/presentationml/2006/ole">
            <p:oleObj spid="_x0000_s740355" name="Equation" r:id="rId6" imgW="1955800" imgH="520700" progId="Equation.3">
              <p:embed/>
            </p:oleObj>
          </a:graphicData>
        </a:graphic>
      </p:graphicFrame>
      <p:sp>
        <p:nvSpPr>
          <p:cNvPr id="7055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05545" name="Object 9"/>
          <p:cNvGraphicFramePr>
            <a:graphicFrameLocks noChangeAspect="1"/>
          </p:cNvGraphicFramePr>
          <p:nvPr/>
        </p:nvGraphicFramePr>
        <p:xfrm>
          <a:off x="6324600" y="685800"/>
          <a:ext cx="2133600" cy="1244600"/>
        </p:xfrm>
        <a:graphic>
          <a:graphicData uri="http://schemas.openxmlformats.org/presentationml/2006/ole">
            <p:oleObj spid="_x0000_s740356" name="Equation" r:id="rId7" imgW="799753" imgH="469696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1905000"/>
            <a:ext cx="8255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total beam-beam tune shift at 2 IPs with alternating crossing;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we increase charge </a:t>
            </a:r>
            <a:r>
              <a:rPr lang="en-US" sz="2000" b="1" i="1" kern="1200" dirty="0" err="1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N</a:t>
            </a:r>
            <a:r>
              <a:rPr lang="en-US" sz="2000" b="1" i="1" kern="1200" baseline="-25000" dirty="0" err="1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b</a:t>
            </a:r>
            <a:r>
              <a:rPr lang="en-US" sz="20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 until limit </a:t>
            </a:r>
            <a:r>
              <a:rPr lang="en-US" sz="2000" b="1" kern="1200" dirty="0" err="1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D</a:t>
            </a:r>
            <a:r>
              <a:rPr lang="en-US" sz="2000" b="1" kern="1200" dirty="0" err="1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Q</a:t>
            </a:r>
            <a:r>
              <a:rPr lang="en-US" sz="2000" b="1" kern="1200" baseline="-25000" dirty="0" err="1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bb</a:t>
            </a:r>
            <a:r>
              <a:rPr lang="en-US" sz="20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 is reached; to go further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we must increase </a:t>
            </a:r>
            <a:r>
              <a:rPr lang="en-US" sz="2000" b="1" i="1" kern="1200" dirty="0" err="1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f</a:t>
            </a:r>
            <a:r>
              <a:rPr lang="en-US" sz="2000" b="1" i="1" kern="1200" baseline="-25000" dirty="0" err="1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piw</a:t>
            </a:r>
            <a:r>
              <a:rPr lang="en-US" sz="20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, and/or </a:t>
            </a:r>
            <a:r>
              <a:rPr lang="en-US" sz="2000" b="1" i="1" kern="1200" dirty="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e</a:t>
            </a:r>
            <a:r>
              <a:rPr lang="en-US" sz="2000" b="1" i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and/or </a:t>
            </a:r>
            <a:r>
              <a:rPr lang="en-US" sz="2000" b="1" i="1" kern="1200" dirty="0" err="1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F</a:t>
            </a:r>
            <a:r>
              <a:rPr lang="en-US" sz="2000" b="1" i="1" kern="1200" baseline="-25000" dirty="0" err="1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profile</a:t>
            </a:r>
            <a:r>
              <a:rPr lang="en-US" sz="2000" b="1" kern="1200" baseline="-250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0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(~2</a:t>
            </a:r>
            <a:r>
              <a:rPr lang="en-US" sz="2000" b="1" kern="1200" baseline="300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1/2</a:t>
            </a:r>
            <a:r>
              <a:rPr lang="en-US" sz="20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 for flat bunches)</a:t>
            </a:r>
            <a:endParaRPr lang="en-US" sz="2000" b="1" kern="1200" dirty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0683" y="1752600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Piwinski</a:t>
            </a:r>
            <a:r>
              <a:rPr lang="en-US" sz="20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angle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488668"/>
            <a:ext cx="890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at the b-b limit, larger </a:t>
            </a:r>
            <a:r>
              <a:rPr lang="en-US" sz="2000" kern="12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Piwinski</a:t>
            </a:r>
            <a:r>
              <a:rPr lang="en-US" sz="20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angle </a:t>
            </a:r>
            <a:r>
              <a:rPr lang="en-US" sz="2000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&amp;/or </a:t>
            </a:r>
            <a:r>
              <a:rPr lang="en-US" sz="20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larger </a:t>
            </a:r>
            <a:r>
              <a:rPr lang="en-US" sz="2000" kern="12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emittance</a:t>
            </a:r>
            <a:r>
              <a:rPr lang="en-US" sz="20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increase luminosity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79593" cy="5155257"/>
          </a:xfrm>
          <a:prstGeom prst="rect">
            <a:avLst/>
          </a:prstGeom>
          <a:noFill/>
        </p:spPr>
        <p:txBody>
          <a:bodyPr wrap="none" tIns="45720" bIns="45720" rtlCol="0">
            <a:spAutoFit/>
          </a:bodyPr>
          <a:lstStyle/>
          <a:p>
            <a:r>
              <a:rPr lang="en-US" sz="4000" u="sng" dirty="0" smtClean="0"/>
              <a:t>key upgrade drivers:</a:t>
            </a:r>
          </a:p>
          <a:p>
            <a:r>
              <a:rPr lang="en-US" sz="9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head-on beam-beam limit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detector pile up 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long-range beam-beam effects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crossing angle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collimation &amp; machine protection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beam from injectors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heat load (SR, impedance, e-cloud)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ing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7827"/>
            <a:ext cx="8001000" cy="6090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0"/>
            <a:ext cx="6482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kern="1200" dirty="0" err="1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N</a:t>
            </a:r>
            <a:r>
              <a:rPr lang="en-US" sz="4400" b="1" i="1" kern="1200" baseline="-25000" dirty="0" err="1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b</a:t>
            </a:r>
            <a:r>
              <a:rPr lang="en-US" sz="4400" b="1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/(</a:t>
            </a:r>
            <a:r>
              <a:rPr lang="en-US" sz="4400" b="1" kern="1200" dirty="0" err="1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ge</a:t>
            </a:r>
            <a:r>
              <a:rPr lang="en-US" sz="4400" b="1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) </a:t>
            </a:r>
            <a:r>
              <a:rPr lang="en-US" sz="4400" b="1" kern="1200" dirty="0" err="1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vs</a:t>
            </a:r>
            <a:r>
              <a:rPr lang="en-US" sz="4400" b="1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f</a:t>
            </a:r>
            <a:r>
              <a:rPr lang="en-US" sz="4400" b="1" i="1" kern="1200" baseline="-25000" dirty="0" err="1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piw</a:t>
            </a:r>
            <a:r>
              <a:rPr lang="en-US" sz="4400" b="1" kern="1200" dirty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plane</a:t>
            </a:r>
            <a:endParaRPr lang="en-US" sz="4400" kern="1200" dirty="0">
              <a:solidFill>
                <a:srgbClr val="3308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351" y="5029200"/>
            <a:ext cx="3813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 smtClean="0">
                <a:solidFill>
                  <a:srgbClr val="00B050"/>
                </a:solidFill>
              </a:rPr>
              <a:t>higher brightness </a:t>
            </a:r>
          </a:p>
          <a:p>
            <a:pPr algn="r"/>
            <a:r>
              <a:rPr lang="en-US" sz="2000" b="1" i="1" dirty="0" smtClean="0">
                <a:solidFill>
                  <a:srgbClr val="00B050"/>
                </a:solidFill>
              </a:rPr>
              <a:t>requires larger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Piwinski</a:t>
            </a:r>
            <a:r>
              <a:rPr lang="en-US" sz="2000" b="1" i="1" dirty="0" smtClean="0">
                <a:solidFill>
                  <a:srgbClr val="00B050"/>
                </a:solidFill>
              </a:rPr>
              <a:t> angle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10000" y="4038600"/>
            <a:ext cx="1828800" cy="685800"/>
          </a:xfrm>
          <a:prstGeom prst="line">
            <a:avLst/>
          </a:prstGeom>
          <a:ln w="34925">
            <a:solidFill>
              <a:srgbClr val="0000FF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dplotfl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343400" cy="4982135"/>
          </a:xfrm>
          <a:prstGeom prst="rect">
            <a:avLst/>
          </a:prstGeom>
        </p:spPr>
      </p:pic>
      <p:pic>
        <p:nvPicPr>
          <p:cNvPr id="7" name="Picture 6" descr="2dplotgau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1665"/>
            <a:ext cx="4274820" cy="496633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23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v. </a:t>
            </a:r>
            <a:r>
              <a:rPr lang="en-US" sz="4400" b="1" dirty="0" smtClean="0">
                <a:solidFill>
                  <a:srgbClr val="0033CC"/>
                </a:solidFill>
                <a:latin typeface="Verdana" pitchFamily="34" charset="0"/>
              </a:rPr>
              <a:t>l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uminosity </a:t>
            </a:r>
            <a:r>
              <a:rPr lang="en-US" sz="4400" b="1" dirty="0" err="1" smtClean="0">
                <a:solidFill>
                  <a:srgbClr val="0033CC"/>
                </a:solidFill>
                <a:latin typeface="Verdana" pitchFamily="34" charset="0"/>
              </a:rPr>
              <a:t>v</a:t>
            </a:r>
            <a:r>
              <a:rPr lang="en-US" sz="4400" b="1" kern="1200" dirty="0" err="1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s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 #</a:t>
            </a:r>
            <a:r>
              <a:rPr lang="en-US" sz="4400" b="1" i="1" kern="1200" dirty="0" err="1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p</a:t>
            </a:r>
            <a:r>
              <a:rPr lang="en-US" sz="4400" b="1" kern="1200" dirty="0" err="1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’s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 &amp; </a:t>
            </a:r>
            <a:r>
              <a:rPr lang="en-US" sz="4400" b="1" kern="1200" dirty="0" smtClean="0">
                <a:solidFill>
                  <a:srgbClr val="0033CC"/>
                </a:solidFill>
                <a:latin typeface="Symbol" pitchFamily="18" charset="2"/>
              </a:rPr>
              <a:t>b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*</a:t>
            </a:r>
            <a:endParaRPr lang="en-US" sz="4400" b="1" kern="1200" dirty="0">
              <a:solidFill>
                <a:srgbClr val="0033CC"/>
              </a:solidFill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210594" y="4571206"/>
            <a:ext cx="1066006" cy="7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781837" y="3378558"/>
            <a:ext cx="5718219" cy="1528293"/>
          </a:xfrm>
          <a:custGeom>
            <a:avLst/>
            <a:gdLst>
              <a:gd name="connsiteX0" fmla="*/ 0 w 5718219"/>
              <a:gd name="connsiteY0" fmla="*/ 497983 h 1528293"/>
              <a:gd name="connsiteX1" fmla="*/ 965915 w 5718219"/>
              <a:gd name="connsiteY1" fmla="*/ 98738 h 1528293"/>
              <a:gd name="connsiteX2" fmla="*/ 1725769 w 5718219"/>
              <a:gd name="connsiteY2" fmla="*/ 98738 h 1528293"/>
              <a:gd name="connsiteX3" fmla="*/ 3219718 w 5718219"/>
              <a:gd name="connsiteY3" fmla="*/ 691166 h 1528293"/>
              <a:gd name="connsiteX4" fmla="*/ 5563673 w 5718219"/>
              <a:gd name="connsiteY4" fmla="*/ 1463898 h 1528293"/>
              <a:gd name="connsiteX5" fmla="*/ 5563673 w 5718219"/>
              <a:gd name="connsiteY5" fmla="*/ 1463898 h 1528293"/>
              <a:gd name="connsiteX6" fmla="*/ 5718219 w 5718219"/>
              <a:gd name="connsiteY6" fmla="*/ 1528293 h 152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8219" h="1528293">
                <a:moveTo>
                  <a:pt x="0" y="497983"/>
                </a:moveTo>
                <a:cubicBezTo>
                  <a:pt x="339143" y="331631"/>
                  <a:pt x="678287" y="165279"/>
                  <a:pt x="965915" y="98738"/>
                </a:cubicBezTo>
                <a:cubicBezTo>
                  <a:pt x="1253543" y="32197"/>
                  <a:pt x="1350135" y="0"/>
                  <a:pt x="1725769" y="98738"/>
                </a:cubicBezTo>
                <a:cubicBezTo>
                  <a:pt x="2101403" y="197476"/>
                  <a:pt x="2580067" y="463639"/>
                  <a:pt x="3219718" y="691166"/>
                </a:cubicBezTo>
                <a:cubicBezTo>
                  <a:pt x="3859369" y="918693"/>
                  <a:pt x="5563673" y="1463898"/>
                  <a:pt x="5563673" y="1463898"/>
                </a:cubicBezTo>
                <a:lnTo>
                  <a:pt x="5563673" y="1463898"/>
                </a:lnTo>
                <a:lnTo>
                  <a:pt x="5718219" y="1528293"/>
                </a:lnTo>
              </a:path>
            </a:pathLst>
          </a:custGeom>
          <a:ln w="2540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7600" y="6488668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“linear” scale from 10</a:t>
            </a:r>
            <a:r>
              <a:rPr lang="en-US" sz="1800" baseline="30000" dirty="0" smtClean="0"/>
              <a:t>33</a:t>
            </a:r>
            <a:r>
              <a:rPr lang="en-US" sz="1800" dirty="0" smtClean="0"/>
              <a:t> to 2x10</a:t>
            </a:r>
            <a:r>
              <a:rPr lang="en-US" sz="1800" baseline="30000" dirty="0" smtClean="0"/>
              <a:t>35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endParaRPr lang="en-US" sz="1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uminosityl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1268"/>
            <a:ext cx="7772400" cy="5856732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71416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33CC"/>
                </a:solidFill>
                <a:latin typeface="Verdana" pitchFamily="34" charset="0"/>
              </a:rPr>
              <a:t>a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v. </a:t>
            </a:r>
            <a:r>
              <a:rPr lang="en-US" sz="4400" b="1" dirty="0" smtClean="0">
                <a:solidFill>
                  <a:srgbClr val="0033CC"/>
                </a:solidFill>
                <a:latin typeface="Verdana" pitchFamily="34" charset="0"/>
              </a:rPr>
              <a:t>l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uminosity </a:t>
            </a:r>
            <a:r>
              <a:rPr lang="en-US" sz="4400" b="1" dirty="0" err="1" smtClean="0">
                <a:solidFill>
                  <a:srgbClr val="0033CC"/>
                </a:solidFill>
                <a:latin typeface="Verdana" pitchFamily="34" charset="0"/>
              </a:rPr>
              <a:t>v</a:t>
            </a:r>
            <a:r>
              <a:rPr lang="en-US" sz="4400" b="1" kern="1200" dirty="0" err="1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s</a:t>
            </a:r>
            <a:r>
              <a:rPr lang="en-US" sz="4400" b="1" kern="1200" dirty="0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 #</a:t>
            </a:r>
            <a:r>
              <a:rPr lang="en-US" sz="4400" b="1" i="1" kern="1200" dirty="0" err="1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p</a:t>
            </a:r>
            <a:r>
              <a:rPr lang="en-US" sz="4400" b="1" kern="1200" dirty="0" err="1" smtClean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’s</a:t>
            </a:r>
            <a:endParaRPr lang="en-US" sz="4400" b="1" kern="1200" dirty="0">
              <a:solidFill>
                <a:srgbClr val="0033CC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2860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factor 1/(2.5) in </a:t>
            </a:r>
            <a:r>
              <a:rPr lang="en-US" b="1" i="1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en-US" b="1" i="1" dirty="0" smtClean="0">
                <a:solidFill>
                  <a:srgbClr val="00B050"/>
                </a:solidFill>
              </a:rPr>
              <a:t>* </a:t>
            </a:r>
          </a:p>
          <a:p>
            <a:r>
              <a:rPr lang="en-US" b="1" i="1" dirty="0" smtClean="0">
                <a:solidFill>
                  <a:srgbClr val="00B050"/>
                </a:solidFill>
              </a:rPr>
              <a:t>= factor 1.4-1.6 in intensity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2133600" y="914400"/>
            <a:ext cx="1066800" cy="419100"/>
          </a:xfrm>
          <a:prstGeom prst="straightConnector1">
            <a:avLst/>
          </a:prstGeom>
          <a:ln w="476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533400"/>
            <a:ext cx="2142959" cy="1672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</a:t>
            </a:r>
            <a:r>
              <a:rPr lang="en-US" dirty="0" err="1" smtClean="0"/>
              <a:t>LHCb</a:t>
            </a:r>
            <a:endParaRPr lang="en-US" dirty="0" smtClean="0"/>
          </a:p>
          <a:p>
            <a:r>
              <a:rPr lang="en-US" dirty="0" smtClean="0"/>
              <a:t>and ALICE</a:t>
            </a:r>
            <a:endParaRPr lang="en-US" dirty="0" smtClean="0"/>
          </a:p>
          <a:p>
            <a:r>
              <a:rPr lang="en-US" dirty="0" smtClean="0"/>
              <a:t>transparent</a:t>
            </a:r>
          </a:p>
          <a:p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611231"/>
            <a:ext cx="296427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50 ns spacing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&amp; increase bunch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intensity to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5x10</a:t>
            </a:r>
            <a:r>
              <a:rPr lang="en-US" baseline="30000" dirty="0" smtClean="0">
                <a:solidFill>
                  <a:srgbClr val="0000FF"/>
                </a:solidFill>
              </a:rPr>
              <a:t>11</a:t>
            </a:r>
            <a:r>
              <a:rPr lang="en-US" dirty="0" smtClean="0">
                <a:solidFill>
                  <a:srgbClr val="0000FF"/>
                </a:solidFill>
              </a:rPr>
              <a:t>, flat shape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95600" y="2819400"/>
            <a:ext cx="2133600" cy="1447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28194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IR-1: reduce </a:t>
            </a:r>
          </a:p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to 25 cm</a:t>
            </a:r>
          </a:p>
          <a:p>
            <a:r>
              <a:rPr lang="en-US" dirty="0" smtClean="0"/>
              <a:t>&amp; increase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5943600" y="533400"/>
            <a:ext cx="2895600" cy="1828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533400"/>
            <a:ext cx="2584362" cy="2103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</a:t>
            </a:r>
          </a:p>
          <a:p>
            <a:r>
              <a:rPr lang="en-US" dirty="0" smtClean="0"/>
              <a:t>bunch intensity</a:t>
            </a:r>
          </a:p>
          <a:p>
            <a:r>
              <a:rPr lang="en-US" dirty="0" smtClean="0"/>
              <a:t>(to maximal </a:t>
            </a:r>
          </a:p>
          <a:p>
            <a:r>
              <a:rPr lang="en-US" dirty="0" smtClean="0"/>
              <a:t>1.7-2.4 x 10</a:t>
            </a:r>
            <a:r>
              <a:rPr lang="en-US" baseline="30000" dirty="0" smtClean="0"/>
              <a:t>11</a:t>
            </a:r>
            <a:r>
              <a:rPr lang="en-US" dirty="0" smtClean="0"/>
              <a:t> )</a:t>
            </a:r>
          </a:p>
          <a:p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33400"/>
            <a:ext cx="1646605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nominal?</a:t>
            </a:r>
          </a:p>
          <a:p>
            <a:endParaRPr lang="en-US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533400"/>
            <a:ext cx="1676400" cy="685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00400" y="533400"/>
            <a:ext cx="2057400" cy="1524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3"/>
            <a:endCxn id="4" idx="1"/>
          </p:cNvCxnSpPr>
          <p:nvPr/>
        </p:nvCxnSpPr>
        <p:spPr>
          <a:xfrm>
            <a:off x="5257800" y="1295400"/>
            <a:ext cx="685800" cy="152400"/>
          </a:xfrm>
          <a:prstGeom prst="straightConnector1">
            <a:avLst/>
          </a:prstGeom>
          <a:ln w="476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029200" y="2362200"/>
            <a:ext cx="1066800" cy="762000"/>
          </a:xfrm>
          <a:prstGeom prst="straightConnector1">
            <a:avLst/>
          </a:prstGeom>
          <a:ln w="476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4953000"/>
            <a:ext cx="2895600" cy="1905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895600" y="5029200"/>
            <a:ext cx="762000" cy="533400"/>
          </a:xfrm>
          <a:prstGeom prst="straightConnector1">
            <a:avLst/>
          </a:prstGeom>
          <a:ln w="47625"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91200" y="5029200"/>
            <a:ext cx="25908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5042118"/>
            <a:ext cx="2263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IR-2: reduce </a:t>
            </a:r>
          </a:p>
          <a:p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* to &lt;15 cm &amp; install local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crab cavities</a:t>
            </a:r>
          </a:p>
        </p:txBody>
      </p:sp>
      <p:cxnSp>
        <p:nvCxnSpPr>
          <p:cNvPr id="26" name="Straight Arrow Connector 25"/>
          <p:cNvCxnSpPr>
            <a:stCxn id="31" idx="5"/>
          </p:cNvCxnSpPr>
          <p:nvPr/>
        </p:nvCxnSpPr>
        <p:spPr>
          <a:xfrm rot="16200000" flipH="1">
            <a:off x="4629547" y="4934346"/>
            <a:ext cx="905155" cy="1418152"/>
          </a:xfrm>
          <a:prstGeom prst="straightConnector1">
            <a:avLst/>
          </a:prstGeom>
          <a:ln w="476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657600" y="4800600"/>
            <a:ext cx="838200" cy="4572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2" idx="2"/>
            <a:endCxn id="31" idx="0"/>
          </p:cNvCxnSpPr>
          <p:nvPr/>
        </p:nvCxnSpPr>
        <p:spPr>
          <a:xfrm rot="16200000" flipH="1">
            <a:off x="3752850" y="4476750"/>
            <a:ext cx="533400" cy="114300"/>
          </a:xfrm>
          <a:prstGeom prst="straightConnector1">
            <a:avLst/>
          </a:prstGeom>
          <a:ln w="4762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124200" y="5380672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if current not limited</a:t>
            </a:r>
            <a:endParaRPr lang="en-US" sz="18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0" y="5657671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if </a:t>
            </a:r>
            <a:r>
              <a:rPr lang="en-US" sz="1800" i="1" dirty="0" smtClean="0">
                <a:latin typeface="Symbol" pitchFamily="18" charset="2"/>
              </a:rPr>
              <a:t>b</a:t>
            </a:r>
            <a:r>
              <a:rPr lang="en-US" sz="1800" i="1" dirty="0" smtClean="0"/>
              <a:t>* </a:t>
            </a:r>
          </a:p>
          <a:p>
            <a:r>
              <a:rPr lang="en-US" sz="1800" i="1" dirty="0" smtClean="0"/>
              <a:t>not limited</a:t>
            </a:r>
            <a:endParaRPr lang="en-US" sz="18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1524000"/>
            <a:ext cx="23522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rush Script MT" pitchFamily="66" charset="0"/>
              </a:rPr>
              <a:t>possible</a:t>
            </a:r>
          </a:p>
          <a:p>
            <a:r>
              <a:rPr lang="en-US" sz="3600" dirty="0" smtClean="0">
                <a:latin typeface="Brush Script MT" pitchFamily="66" charset="0"/>
              </a:rPr>
              <a:t>LHC upgrade</a:t>
            </a:r>
          </a:p>
          <a:p>
            <a:r>
              <a:rPr lang="en-US" sz="3600" dirty="0" smtClean="0">
                <a:latin typeface="Brush Script MT" pitchFamily="66" charset="0"/>
              </a:rPr>
              <a:t>roadmap</a:t>
            </a:r>
            <a:endParaRPr lang="en-US" sz="36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" grpId="0" animBg="1"/>
      <p:bldP spid="3" grpId="0"/>
      <p:bldP spid="4" grpId="0" animBg="1"/>
      <p:bldP spid="5" grpId="0"/>
      <p:bldP spid="10" grpId="0"/>
      <p:bldP spid="11" grpId="0" animBg="1"/>
      <p:bldP spid="12" grpId="0" animBg="1"/>
      <p:bldP spid="21" grpId="0" animBg="1"/>
      <p:bldP spid="24" grpId="0" animBg="1"/>
      <p:bldP spid="25" grpId="0"/>
      <p:bldP spid="31" grpId="0" animBg="1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experiments prefer </a:t>
            </a:r>
            <a:r>
              <a:rPr lang="en-US" sz="3200" b="1" i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constant luminosity:  </a:t>
            </a:r>
            <a:r>
              <a:rPr lang="en-US" sz="3200" b="1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less pile </a:t>
            </a:r>
            <a:r>
              <a:rPr lang="en-US" sz="3200" b="1" i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up at </a:t>
            </a:r>
            <a:r>
              <a:rPr lang="en-US" sz="3200" b="1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start of run, </a:t>
            </a:r>
            <a:r>
              <a:rPr lang="en-US" sz="3200" b="1" i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and higher </a:t>
            </a:r>
            <a:r>
              <a:rPr lang="en-US" sz="3200" b="1" i="1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luminosity at </a:t>
            </a:r>
            <a:r>
              <a:rPr lang="en-US" sz="3200" b="1" i="1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the end of a physics store </a:t>
            </a:r>
            <a:endParaRPr lang="en-US" sz="3200" b="1" i="1" kern="1200" dirty="0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4114800"/>
            <a:ext cx="8915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ES, </a:t>
            </a:r>
            <a:r>
              <a:rPr lang="en-US" sz="3200" b="1" u="sng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or </a:t>
            </a:r>
            <a:r>
              <a:rPr lang="en-US" sz="3200" b="1" u="sng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FCC:  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dynamic </a:t>
            </a:r>
            <a:r>
              <a:rPr lang="en-US" sz="3200" b="1" kern="12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b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squeeze, or dynamic </a:t>
            </a:r>
            <a:r>
              <a:rPr lang="en-US" sz="3200" b="1" kern="12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q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change (either IP angle  bumps or </a:t>
            </a:r>
            <a:r>
              <a:rPr lang="en-US" sz="3200" b="1" u="sng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varying crab voltage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); </a:t>
            </a:r>
            <a:r>
              <a:rPr lang="en-US" sz="3200" b="1" u="sng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LE: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3200" b="1" kern="12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b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or </a:t>
            </a:r>
            <a:r>
              <a:rPr lang="en-US" sz="3200" b="1" kern="12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q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change;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LPA: 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dynamic </a:t>
            </a:r>
            <a:r>
              <a:rPr lang="en-US" sz="3200" b="1" kern="12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b</a:t>
            </a:r>
            <a:r>
              <a:rPr lang="en-US" sz="32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 squeeze, or dynamic change of bunch length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200400"/>
            <a:ext cx="5190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200" dirty="0">
                <a:solidFill>
                  <a:srgbClr val="FFC000"/>
                </a:solidFill>
                <a:latin typeface="Arial" pitchFamily="34" charset="0"/>
                <a:ea typeface="+mn-ea"/>
                <a:cs typeface="+mn-cs"/>
              </a:rPr>
              <a:t>how can we achieve this?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304800"/>
            <a:ext cx="838200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200" dirty="0">
                <a:solidFill>
                  <a:srgbClr val="F8C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luminosity </a:t>
            </a:r>
            <a:r>
              <a:rPr lang="en-US" sz="4400" b="1" kern="1200" dirty="0" smtClean="0">
                <a:solidFill>
                  <a:srgbClr val="F8C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leveling</a:t>
            </a:r>
            <a:endParaRPr lang="en-US" sz="4400" b="1" kern="1200" dirty="0">
              <a:solidFill>
                <a:srgbClr val="F8C5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</a:rPr>
              <a:t>run time &amp; </a:t>
            </a:r>
            <a:r>
              <a:rPr lang="en-US" b="1" dirty="0" smtClean="0">
                <a:latin typeface="Verdana" pitchFamily="34" charset="0"/>
              </a:rPr>
              <a:t>av. </a:t>
            </a:r>
            <a:r>
              <a:rPr lang="en-US" b="1" dirty="0">
                <a:latin typeface="Verdana" pitchFamily="34" charset="0"/>
              </a:rPr>
              <a:t>luminosity</a:t>
            </a:r>
          </a:p>
        </p:txBody>
      </p:sp>
      <p:graphicFrame>
        <p:nvGraphicFramePr>
          <p:cNvPr id="452670" name="Group 62"/>
          <p:cNvGraphicFramePr>
            <a:graphicFrameLocks noGrp="1"/>
          </p:cNvGraphicFramePr>
          <p:nvPr/>
        </p:nvGraphicFramePr>
        <p:xfrm>
          <a:off x="0" y="990600"/>
          <a:ext cx="9144000" cy="4592320"/>
        </p:xfrm>
        <a:graphic>
          <a:graphicData uri="http://schemas.openxmlformats.org/drawingml/2006/table">
            <a:tbl>
              <a:tblPr/>
              <a:tblGrid>
                <a:gridCol w="2971800"/>
                <a:gridCol w="3048000"/>
                <a:gridCol w="31242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w/o leveling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with leveling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luminosity evolution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current evolution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optimum run 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average 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655" name="Object 47"/>
          <p:cNvGraphicFramePr>
            <a:graphicFrameLocks noChangeAspect="1"/>
          </p:cNvGraphicFramePr>
          <p:nvPr/>
        </p:nvGraphicFramePr>
        <p:xfrm>
          <a:off x="6323013" y="1905000"/>
          <a:ext cx="2470150" cy="617538"/>
        </p:xfrm>
        <a:graphic>
          <a:graphicData uri="http://schemas.openxmlformats.org/presentationml/2006/ole">
            <p:oleObj spid="_x0000_s738306" name="Equation" r:id="rId4" imgW="914400" imgH="228600" progId="Equation.3">
              <p:embed/>
            </p:oleObj>
          </a:graphicData>
        </a:graphic>
      </p:graphicFrame>
      <p:graphicFrame>
        <p:nvGraphicFramePr>
          <p:cNvPr id="452656" name="Object 48"/>
          <p:cNvGraphicFramePr>
            <a:graphicFrameLocks noChangeAspect="1"/>
          </p:cNvGraphicFramePr>
          <p:nvPr/>
        </p:nvGraphicFramePr>
        <p:xfrm>
          <a:off x="3121025" y="1752600"/>
          <a:ext cx="2292350" cy="1016000"/>
        </p:xfrm>
        <a:graphic>
          <a:graphicData uri="http://schemas.openxmlformats.org/presentationml/2006/ole">
            <p:oleObj spid="_x0000_s738307" name="Equation" r:id="rId5" imgW="1117115" imgH="495085" progId="Equation.3">
              <p:embed/>
            </p:oleObj>
          </a:graphicData>
        </a:graphic>
      </p:graphicFrame>
      <p:graphicFrame>
        <p:nvGraphicFramePr>
          <p:cNvPr id="452657" name="Object 49"/>
          <p:cNvGraphicFramePr>
            <a:graphicFrameLocks noChangeAspect="1"/>
          </p:cNvGraphicFramePr>
          <p:nvPr/>
        </p:nvGraphicFramePr>
        <p:xfrm>
          <a:off x="6518275" y="2757488"/>
          <a:ext cx="1971675" cy="938212"/>
        </p:xfrm>
        <a:graphic>
          <a:graphicData uri="http://schemas.openxmlformats.org/presentationml/2006/ole">
            <p:oleObj spid="_x0000_s738308" name="Equation" r:id="rId6" imgW="914400" imgH="431640" progId="Equation.3">
              <p:embed/>
            </p:oleObj>
          </a:graphicData>
        </a:graphic>
      </p:graphicFrame>
      <p:graphicFrame>
        <p:nvGraphicFramePr>
          <p:cNvPr id="452658" name="Object 50"/>
          <p:cNvGraphicFramePr>
            <a:graphicFrameLocks noChangeAspect="1"/>
          </p:cNvGraphicFramePr>
          <p:nvPr/>
        </p:nvGraphicFramePr>
        <p:xfrm>
          <a:off x="3046413" y="2743200"/>
          <a:ext cx="2393950" cy="957263"/>
        </p:xfrm>
        <a:graphic>
          <a:graphicData uri="http://schemas.openxmlformats.org/presentationml/2006/ole">
            <p:oleObj spid="_x0000_s738309" name="Equation" r:id="rId7" imgW="1143000" imgH="457200" progId="Equation.3">
              <p:embed/>
            </p:oleObj>
          </a:graphicData>
        </a:graphic>
      </p:graphicFrame>
      <p:graphicFrame>
        <p:nvGraphicFramePr>
          <p:cNvPr id="452659" name="Object 51"/>
          <p:cNvGraphicFramePr>
            <a:graphicFrameLocks noChangeAspect="1"/>
          </p:cNvGraphicFramePr>
          <p:nvPr/>
        </p:nvGraphicFramePr>
        <p:xfrm>
          <a:off x="6430963" y="3733800"/>
          <a:ext cx="1831975" cy="803275"/>
        </p:xfrm>
        <a:graphic>
          <a:graphicData uri="http://schemas.openxmlformats.org/presentationml/2006/ole">
            <p:oleObj spid="_x0000_s738310" name="Equation" r:id="rId8" imgW="990360" imgH="431640" progId="Equation.3">
              <p:embed/>
            </p:oleObj>
          </a:graphicData>
        </a:graphic>
      </p:graphicFrame>
      <p:graphicFrame>
        <p:nvGraphicFramePr>
          <p:cNvPr id="452663" name="Object 55"/>
          <p:cNvGraphicFramePr>
            <a:graphicFrameLocks noChangeAspect="1"/>
          </p:cNvGraphicFramePr>
          <p:nvPr/>
        </p:nvGraphicFramePr>
        <p:xfrm>
          <a:off x="3063875" y="3810000"/>
          <a:ext cx="2470150" cy="536575"/>
        </p:xfrm>
        <a:graphic>
          <a:graphicData uri="http://schemas.openxmlformats.org/presentationml/2006/ole">
            <p:oleObj spid="_x0000_s738311" name="Equation" r:id="rId9" imgW="1269720" imgH="279360" progId="Equation.3">
              <p:embed/>
            </p:oleObj>
          </a:graphicData>
        </a:graphic>
      </p:graphicFrame>
      <p:graphicFrame>
        <p:nvGraphicFramePr>
          <p:cNvPr id="452664" name="Object 56"/>
          <p:cNvGraphicFramePr>
            <a:graphicFrameLocks noChangeAspect="1"/>
          </p:cNvGraphicFramePr>
          <p:nvPr/>
        </p:nvGraphicFramePr>
        <p:xfrm>
          <a:off x="6248400" y="4648200"/>
          <a:ext cx="2590800" cy="917575"/>
        </p:xfrm>
        <a:graphic>
          <a:graphicData uri="http://schemas.openxmlformats.org/presentationml/2006/ole">
            <p:oleObj spid="_x0000_s738312" name="Equation" r:id="rId10" imgW="1828800" imgH="647700" progId="Equation.3">
              <p:embed/>
            </p:oleObj>
          </a:graphicData>
        </a:graphic>
      </p:graphicFrame>
      <p:graphicFrame>
        <p:nvGraphicFramePr>
          <p:cNvPr id="452665" name="Object 57"/>
          <p:cNvGraphicFramePr>
            <a:graphicFrameLocks noChangeAspect="1"/>
          </p:cNvGraphicFramePr>
          <p:nvPr/>
        </p:nvGraphicFramePr>
        <p:xfrm>
          <a:off x="3074988" y="4648200"/>
          <a:ext cx="2536825" cy="787400"/>
        </p:xfrm>
        <a:graphic>
          <a:graphicData uri="http://schemas.openxmlformats.org/presentationml/2006/ole">
            <p:oleObj spid="_x0000_s738313" name="Equation" r:id="rId11" imgW="1625400" imgH="507960" progId="Equation.3">
              <p:embed/>
            </p:oleObj>
          </a:graphicData>
        </a:graphic>
      </p:graphicFrame>
      <p:graphicFrame>
        <p:nvGraphicFramePr>
          <p:cNvPr id="452666" name="Object 58"/>
          <p:cNvGraphicFramePr>
            <a:graphicFrameLocks noChangeAspect="1"/>
          </p:cNvGraphicFramePr>
          <p:nvPr/>
        </p:nvGraphicFramePr>
        <p:xfrm>
          <a:off x="3352800" y="5562600"/>
          <a:ext cx="1604963" cy="836612"/>
        </p:xfrm>
        <a:graphic>
          <a:graphicData uri="http://schemas.openxmlformats.org/presentationml/2006/ole">
            <p:oleObj spid="_x0000_s738314" name="Equation" r:id="rId12" imgW="901440" imgH="469800" progId="Equation.3">
              <p:embed/>
            </p:oleObj>
          </a:graphicData>
        </a:graphic>
      </p:graphicFrame>
      <p:graphicFrame>
        <p:nvGraphicFramePr>
          <p:cNvPr id="452667" name="Object 59"/>
          <p:cNvGraphicFramePr>
            <a:graphicFrameLocks noChangeAspect="1"/>
          </p:cNvGraphicFramePr>
          <p:nvPr/>
        </p:nvGraphicFramePr>
        <p:xfrm>
          <a:off x="6629400" y="5562600"/>
          <a:ext cx="1674812" cy="814387"/>
        </p:xfrm>
        <a:graphic>
          <a:graphicData uri="http://schemas.openxmlformats.org/presentationml/2006/ole">
            <p:oleObj spid="_x0000_s738315" name="Equation" r:id="rId13" imgW="939600" imgH="457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49128" y="6334780"/>
            <a:ext cx="819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luminosity lifetime scales with total # protons!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graphicFrame>
        <p:nvGraphicFramePr>
          <p:cNvPr id="223488" name="Group 256"/>
          <p:cNvGraphicFramePr>
            <a:graphicFrameLocks noGrp="1"/>
          </p:cNvGraphicFramePr>
          <p:nvPr/>
        </p:nvGraphicFramePr>
        <p:xfrm>
          <a:off x="0" y="228600"/>
          <a:ext cx="9144000" cy="6085841"/>
        </p:xfrm>
        <a:graphic>
          <a:graphicData uri="http://schemas.openxmlformats.org/drawingml/2006/table">
            <a:tbl>
              <a:tblPr/>
              <a:tblGrid>
                <a:gridCol w="2667000"/>
                <a:gridCol w="2895600"/>
                <a:gridCol w="3581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ES, FCC, or LE, with leveling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LPA, with leveling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events/crossing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av. 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2.6x10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events/crossing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14.8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av. 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2.6x10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2.9x10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events/crossing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9.9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26.4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av. 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2.6x10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1.7x10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cm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480" name="Text Box 248"/>
          <p:cNvSpPr txBox="1">
            <a:spLocks noChangeArrowheads="1"/>
          </p:cNvSpPr>
          <p:nvPr/>
        </p:nvSpPr>
        <p:spPr bwMode="auto">
          <a:xfrm>
            <a:off x="3886200" y="6324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assuming 5 h turn-around time </a:t>
            </a:r>
          </a:p>
        </p:txBody>
      </p:sp>
      <p:sp>
        <p:nvSpPr>
          <p:cNvPr id="223483" name="Rectangle 251"/>
          <p:cNvSpPr>
            <a:spLocks noChangeArrowheads="1"/>
          </p:cNvSpPr>
          <p:nvPr/>
        </p:nvSpPr>
        <p:spPr bwMode="auto">
          <a:xfrm>
            <a:off x="2667000" y="4572000"/>
            <a:ext cx="2895600" cy="175260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3484" name="Rectangle 252"/>
          <p:cNvSpPr>
            <a:spLocks noChangeArrowheads="1"/>
          </p:cNvSpPr>
          <p:nvPr/>
        </p:nvSpPr>
        <p:spPr bwMode="auto">
          <a:xfrm>
            <a:off x="5562600" y="2819400"/>
            <a:ext cx="3581400" cy="175260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3485" name="Text Box 253"/>
          <p:cNvSpPr txBox="1">
            <a:spLocks noChangeArrowheads="1"/>
          </p:cNvSpPr>
          <p:nvPr/>
        </p:nvSpPr>
        <p:spPr bwMode="auto">
          <a:xfrm>
            <a:off x="0" y="22860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483" grpId="0" animBg="1"/>
      <p:bldP spid="2234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152400" y="0"/>
            <a:ext cx="7981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Verdana" pitchFamily="34" charset="0"/>
              </a:rPr>
              <a:t>luminosity with </a:t>
            </a:r>
            <a:r>
              <a:rPr lang="en-US" sz="4400" b="1" dirty="0">
                <a:solidFill>
                  <a:srgbClr val="FFC000"/>
                </a:solidFill>
                <a:latin typeface="Verdana" pitchFamily="34" charset="0"/>
              </a:rPr>
              <a:t>leveling</a:t>
            </a: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7467600" y="2743200"/>
            <a:ext cx="14654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average</a:t>
            </a:r>
          </a:p>
          <a:p>
            <a:r>
              <a:rPr lang="en-US" sz="2000" b="1" dirty="0"/>
              <a:t>luminosity</a:t>
            </a:r>
          </a:p>
        </p:txBody>
      </p:sp>
      <p:pic>
        <p:nvPicPr>
          <p:cNvPr id="8" name="Picture 7" descr="lumievoll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199"/>
            <a:ext cx="6934200" cy="5395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567613" y="0"/>
            <a:ext cx="85763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Verdana" pitchFamily="34" charset="0"/>
              </a:rPr>
              <a:t>event </a:t>
            </a:r>
            <a:r>
              <a:rPr lang="en-US" sz="4400" b="1" dirty="0">
                <a:solidFill>
                  <a:schemeClr val="tx2"/>
                </a:solidFill>
                <a:latin typeface="Verdana" pitchFamily="34" charset="0"/>
              </a:rPr>
              <a:t>pile up </a:t>
            </a:r>
            <a:r>
              <a:rPr lang="en-US" sz="4400" b="1" dirty="0" smtClean="0">
                <a:solidFill>
                  <a:schemeClr val="tx2"/>
                </a:solidFill>
                <a:latin typeface="Verdana" pitchFamily="34" charset="0"/>
              </a:rPr>
              <a:t>with </a:t>
            </a:r>
            <a:r>
              <a:rPr lang="en-US" sz="4400" b="1" dirty="0">
                <a:solidFill>
                  <a:schemeClr val="tx2"/>
                </a:solidFill>
                <a:latin typeface="Verdana" pitchFamily="34" charset="0"/>
              </a:rPr>
              <a:t>leveling</a:t>
            </a:r>
          </a:p>
        </p:txBody>
      </p:sp>
      <p:pic>
        <p:nvPicPr>
          <p:cNvPr id="6" name="Picture 5" descr="epcevoll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95" y="990600"/>
            <a:ext cx="7285212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81600" y="30480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itchFamily="34" charset="0"/>
              </a:rPr>
              <a:t>(no) experience with leveling in </a:t>
            </a:r>
            <a:r>
              <a:rPr lang="en-US" sz="3200" b="1" dirty="0" err="1" smtClean="0">
                <a:solidFill>
                  <a:schemeClr val="tx2"/>
                </a:solidFill>
                <a:latin typeface="Verdana" pitchFamily="34" charset="0"/>
              </a:rPr>
              <a:t>Tevatron</a:t>
            </a:r>
            <a:r>
              <a:rPr lang="en-US" sz="3200" b="1" dirty="0" smtClean="0">
                <a:solidFill>
                  <a:schemeClr val="tx2"/>
                </a:solidFill>
                <a:latin typeface="Verdana" pitchFamily="34" charset="0"/>
              </a:rPr>
              <a:t> Run-II</a:t>
            </a:r>
            <a:endParaRPr lang="en-US" sz="32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7" name="Picture 6" descr="lebedev-leveling-f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2573"/>
            <a:ext cx="9144000" cy="4245428"/>
          </a:xfrm>
          <a:prstGeom prst="rect">
            <a:avLst/>
          </a:prstGeom>
        </p:spPr>
      </p:pic>
      <p:pic>
        <p:nvPicPr>
          <p:cNvPr id="8" name="Picture 7" descr="lebedev-leveling-fig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71998" cy="304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>
            <a:off x="457200" y="3429000"/>
            <a:ext cx="5638800" cy="1588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33400" y="1981200"/>
            <a:ext cx="3581400" cy="1588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33400" y="2362200"/>
            <a:ext cx="3581400" cy="1588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124200" y="3810000"/>
            <a:ext cx="5562600" cy="1588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14400" y="4191000"/>
            <a:ext cx="1828800" cy="1588"/>
          </a:xfrm>
          <a:prstGeom prst="lin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064935" y="2667000"/>
            <a:ext cx="4079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/>
                </a:solidFill>
              </a:rPr>
              <a:t>V. </a:t>
            </a:r>
            <a:r>
              <a:rPr lang="en-US" sz="2000" i="1" dirty="0" err="1" smtClean="0">
                <a:solidFill>
                  <a:schemeClr val="bg2"/>
                </a:solidFill>
              </a:rPr>
              <a:t>Lebedev</a:t>
            </a:r>
            <a:r>
              <a:rPr lang="en-US" sz="2000" i="1" dirty="0" smtClean="0">
                <a:solidFill>
                  <a:schemeClr val="bg2"/>
                </a:solidFill>
              </a:rPr>
              <a:t>, CARE-HHH BEAM’07</a:t>
            </a:r>
            <a:endParaRPr lang="en-US" sz="20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0" y="685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from 2001 upgrade feasibility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study, LHC Project Report 626</a:t>
            </a:r>
            <a:endParaRPr lang="en-US" sz="2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45797" name="Picture 5" descr="twoIPtuneshi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143000"/>
            <a:ext cx="2590800" cy="2460625"/>
          </a:xfrm>
          <a:prstGeom prst="rect">
            <a:avLst/>
          </a:prstGeom>
          <a:noFill/>
        </p:spPr>
      </p:pic>
      <p:pic>
        <p:nvPicPr>
          <p:cNvPr id="545798" name="Picture 6" descr="ultimatetuneshi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143000"/>
            <a:ext cx="2520950" cy="2393950"/>
          </a:xfrm>
          <a:prstGeom prst="rect">
            <a:avLst/>
          </a:prstGeom>
          <a:noFill/>
        </p:spPr>
      </p:pic>
      <p:pic>
        <p:nvPicPr>
          <p:cNvPr id="545799" name="Picture 7" descr="nominaltuneshif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143000"/>
            <a:ext cx="2590800" cy="2460625"/>
          </a:xfrm>
          <a:prstGeom prst="rect">
            <a:avLst/>
          </a:prstGeom>
          <a:noFill/>
        </p:spPr>
      </p:pic>
      <p:sp>
        <p:nvSpPr>
          <p:cNvPr id="545800" name="Text Box 8"/>
          <p:cNvSpPr txBox="1">
            <a:spLocks noChangeArrowheads="1"/>
          </p:cNvSpPr>
          <p:nvPr/>
        </p:nvSpPr>
        <p:spPr bwMode="auto">
          <a:xfrm>
            <a:off x="0" y="3657600"/>
            <a:ext cx="32544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nominal tune footprint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up to 6</a:t>
            </a:r>
            <a:r>
              <a:rPr lang="en-US" sz="2000" kern="120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with </a:t>
            </a:r>
            <a:r>
              <a:rPr lang="en-US" sz="2000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4 </a:t>
            </a:r>
            <a:r>
              <a:rPr lang="en-US" sz="200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IPs &amp;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nom.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intensity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</a:rPr>
              <a:t>N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=1.15x10</a:t>
            </a:r>
            <a:r>
              <a:rPr lang="en-US" sz="2000" baseline="30000" dirty="0" smtClean="0">
                <a:solidFill>
                  <a:srgbClr val="FF0000"/>
                </a:solidFill>
                <a:latin typeface="Arial" pitchFamily="34" charset="0"/>
              </a:rPr>
              <a:t>11</a:t>
            </a:r>
            <a:endParaRPr lang="en-US" sz="2000" kern="1200" dirty="0">
              <a:solidFill>
                <a:srgbClr val="FF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45801" name="Text Box 9"/>
          <p:cNvSpPr txBox="1">
            <a:spLocks noChangeArrowheads="1"/>
          </p:cNvSpPr>
          <p:nvPr/>
        </p:nvSpPr>
        <p:spPr bwMode="auto">
          <a:xfrm>
            <a:off x="3352800" y="3733800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tune footprint up to 6</a:t>
            </a:r>
            <a:r>
              <a:rPr lang="en-US" sz="2000" kern="120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with nominal intensity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and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2 IPs</a:t>
            </a:r>
          </a:p>
        </p:txBody>
      </p:sp>
      <p:sp>
        <p:nvSpPr>
          <p:cNvPr id="545802" name="Text Box 10"/>
          <p:cNvSpPr txBox="1">
            <a:spLocks noChangeArrowheads="1"/>
          </p:cNvSpPr>
          <p:nvPr/>
        </p:nvSpPr>
        <p:spPr bwMode="auto">
          <a:xfrm>
            <a:off x="6096000" y="3581400"/>
            <a:ext cx="27558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tune footprint up to 6</a:t>
            </a:r>
            <a:r>
              <a:rPr lang="en-US" sz="2000" kern="120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with </a:t>
            </a:r>
            <a:r>
              <a:rPr lang="en-US" sz="2000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2 IPs at ultimate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i</a:t>
            </a:r>
            <a:r>
              <a:rPr lang="en-US" sz="200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ntensity </a:t>
            </a:r>
            <a:r>
              <a:rPr lang="en-US" sz="2000" i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N</a:t>
            </a:r>
            <a:r>
              <a:rPr lang="en-US" sz="2000" i="1" kern="1200" baseline="-250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b</a:t>
            </a:r>
            <a:r>
              <a:rPr lang="en-US" sz="2000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=1.7x10</a:t>
            </a:r>
            <a:r>
              <a:rPr lang="en-US" sz="2000" kern="1200" baseline="300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11</a:t>
            </a:r>
            <a:endParaRPr lang="en-US" sz="2000" kern="1200" baseline="30000" dirty="0">
              <a:solidFill>
                <a:srgbClr val="FF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45803" name="Text Box 11"/>
          <p:cNvSpPr txBox="1">
            <a:spLocks noChangeArrowheads="1"/>
          </p:cNvSpPr>
          <p:nvPr/>
        </p:nvSpPr>
        <p:spPr bwMode="auto">
          <a:xfrm>
            <a:off x="304800" y="4648200"/>
            <a:ext cx="244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L</a:t>
            </a:r>
            <a:r>
              <a:rPr lang="en-US" kern="12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=10</a:t>
            </a:r>
            <a:r>
              <a:rPr lang="en-US" kern="1200" baseline="300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34</a:t>
            </a:r>
            <a:r>
              <a:rPr lang="en-US" kern="12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 cm</a:t>
            </a:r>
            <a:r>
              <a:rPr lang="en-US" kern="1200" baseline="300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-2</a:t>
            </a:r>
            <a:r>
              <a:rPr lang="en-US" kern="12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s</a:t>
            </a:r>
            <a:r>
              <a:rPr lang="en-US" kern="1200" baseline="300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-1</a:t>
            </a:r>
          </a:p>
        </p:txBody>
      </p:sp>
      <p:sp>
        <p:nvSpPr>
          <p:cNvPr id="545804" name="Text Box 12"/>
          <p:cNvSpPr txBox="1">
            <a:spLocks noChangeArrowheads="1"/>
          </p:cNvSpPr>
          <p:nvPr/>
        </p:nvSpPr>
        <p:spPr bwMode="auto">
          <a:xfrm>
            <a:off x="6017823" y="4572000"/>
            <a:ext cx="3126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L</a:t>
            </a:r>
            <a:r>
              <a:rPr lang="en-US" kern="12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=2.3x10</a:t>
            </a:r>
            <a:r>
              <a:rPr lang="en-US" kern="1200" baseline="300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34</a:t>
            </a:r>
            <a:r>
              <a:rPr lang="en-US" kern="12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 cm</a:t>
            </a:r>
            <a:r>
              <a:rPr lang="en-US" kern="1200" baseline="300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-2</a:t>
            </a:r>
            <a:r>
              <a:rPr lang="en-US" kern="12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s</a:t>
            </a:r>
            <a:r>
              <a:rPr lang="en-US" kern="1200" baseline="30000" dirty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-1</a:t>
            </a:r>
          </a:p>
        </p:txBody>
      </p:sp>
      <p:sp>
        <p:nvSpPr>
          <p:cNvPr id="545805" name="Text Box 13"/>
          <p:cNvSpPr txBox="1">
            <a:spLocks noChangeArrowheads="1"/>
          </p:cNvSpPr>
          <p:nvPr/>
        </p:nvSpPr>
        <p:spPr bwMode="auto">
          <a:xfrm>
            <a:off x="0" y="5105400"/>
            <a:ext cx="93268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SPS: beam-beam limit </a:t>
            </a:r>
            <a:r>
              <a:rPr lang="en-US" sz="20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↔</a:t>
            </a:r>
            <a:r>
              <a:rPr lang="en-US" sz="20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 total tune shift </a:t>
            </a:r>
            <a:r>
              <a:rPr lang="en-US" sz="2000" b="1" kern="1200" dirty="0" smtClean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D</a:t>
            </a:r>
            <a:r>
              <a:rPr lang="en-US" sz="20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Q~0.01 (</a:t>
            </a:r>
            <a:r>
              <a:rPr lang="en-US" sz="2000" b="1" kern="1200" dirty="0" err="1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Tevatron</a:t>
            </a:r>
            <a:r>
              <a:rPr lang="en-US" sz="2000" b="1" kern="1200" dirty="0" smtClean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: 0.02?!)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going from 4 to 2 IPs ATLAS &amp; CMS luminosity can be increased by factor 2.3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further, increasing crossing angle to 340 </a:t>
            </a:r>
            <a:r>
              <a:rPr lang="en-US" sz="2000" b="1" dirty="0" err="1" smtClean="0">
                <a:latin typeface="Symbol" pitchFamily="18" charset="2"/>
              </a:rPr>
              <a:t>m</a:t>
            </a:r>
            <a:r>
              <a:rPr lang="en-US" sz="2000" b="1" dirty="0" err="1" smtClean="0">
                <a:latin typeface="Arial" pitchFamily="34" charset="0"/>
              </a:rPr>
              <a:t>rad</a:t>
            </a:r>
            <a:r>
              <a:rPr lang="en-US" sz="2000" b="1" dirty="0" smtClean="0">
                <a:latin typeface="Arial" pitchFamily="34" charset="0"/>
              </a:rPr>
              <a:t>, bunch length (x2), &amp; bunch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Arial" pitchFamily="34" charset="0"/>
              </a:rPr>
              <a:t>charge to </a:t>
            </a:r>
            <a:r>
              <a:rPr lang="en-US" sz="2000" b="1" i="1" dirty="0" err="1" smtClean="0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2000" b="1" i="1" baseline="-25000" dirty="0" err="1" smtClean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=2.6x10</a:t>
            </a:r>
            <a:r>
              <a:rPr lang="en-US" sz="2000" b="1" baseline="30000" dirty="0" smtClean="0">
                <a:solidFill>
                  <a:srgbClr val="000000"/>
                </a:solidFill>
                <a:latin typeface="Arial" pitchFamily="34" charset="0"/>
              </a:rPr>
              <a:t>11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would yield </a:t>
            </a:r>
            <a:r>
              <a:rPr lang="en-US" sz="2000" b="1" i="1" dirty="0" smtClean="0">
                <a:solidFill>
                  <a:srgbClr val="0000FF"/>
                </a:solidFill>
                <a:latin typeface="Arial" pitchFamily="34" charset="0"/>
              </a:rPr>
              <a:t>L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</a:rPr>
              <a:t>=3.6x10</a:t>
            </a:r>
            <a:r>
              <a:rPr lang="en-US" sz="2000" b="1" baseline="30000" dirty="0" smtClean="0">
                <a:solidFill>
                  <a:srgbClr val="0000FF"/>
                </a:solidFill>
                <a:latin typeface="Arial" pitchFamily="34" charset="0"/>
              </a:rPr>
              <a:t>34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</a:rPr>
              <a:t> cm</a:t>
            </a:r>
            <a:r>
              <a:rPr lang="en-US" sz="2000" b="1" baseline="30000" dirty="0" smtClean="0">
                <a:solidFill>
                  <a:srgbClr val="0000FF"/>
                </a:solidFill>
                <a:latin typeface="Arial" pitchFamily="34" charset="0"/>
              </a:rPr>
              <a:t>-2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</a:rPr>
              <a:t>s</a:t>
            </a:r>
            <a:r>
              <a:rPr lang="en-US" sz="2000" b="1" baseline="30000" dirty="0" smtClean="0">
                <a:solidFill>
                  <a:srgbClr val="0000FF"/>
                </a:solidFill>
                <a:latin typeface="Arial" pitchFamily="34" charset="0"/>
              </a:rPr>
              <a:t>-1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</a:rPr>
              <a:t>*=0.5 m still)</a:t>
            </a:r>
          </a:p>
        </p:txBody>
      </p:sp>
      <p:sp>
        <p:nvSpPr>
          <p:cNvPr id="545808" name="Line 16"/>
          <p:cNvSpPr>
            <a:spLocks noChangeShapeType="1"/>
          </p:cNvSpPr>
          <p:nvPr/>
        </p:nvSpPr>
        <p:spPr bwMode="auto">
          <a:xfrm>
            <a:off x="609600" y="1676400"/>
            <a:ext cx="0" cy="1524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45809" name="Text Box 17"/>
          <p:cNvSpPr txBox="1">
            <a:spLocks noChangeArrowheads="1"/>
          </p:cNvSpPr>
          <p:nvPr/>
        </p:nvSpPr>
        <p:spPr bwMode="auto">
          <a:xfrm>
            <a:off x="609600" y="1981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~0.01</a:t>
            </a:r>
          </a:p>
        </p:txBody>
      </p:sp>
      <p:sp>
        <p:nvSpPr>
          <p:cNvPr id="545810" name="Text Box 18"/>
          <p:cNvSpPr txBox="1">
            <a:spLocks noChangeArrowheads="1"/>
          </p:cNvSpPr>
          <p:nvPr/>
        </p:nvSpPr>
        <p:spPr bwMode="auto">
          <a:xfrm>
            <a:off x="1676400" y="2895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~0.01</a:t>
            </a:r>
          </a:p>
        </p:txBody>
      </p:sp>
      <p:sp>
        <p:nvSpPr>
          <p:cNvPr id="545811" name="Line 19"/>
          <p:cNvSpPr>
            <a:spLocks noChangeShapeType="1"/>
          </p:cNvSpPr>
          <p:nvPr/>
        </p:nvSpPr>
        <p:spPr bwMode="auto">
          <a:xfrm flipH="1">
            <a:off x="762000" y="3352800"/>
            <a:ext cx="1600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45812" name="Line 20"/>
          <p:cNvSpPr>
            <a:spLocks noChangeShapeType="1"/>
          </p:cNvSpPr>
          <p:nvPr/>
        </p:nvSpPr>
        <p:spPr bwMode="auto">
          <a:xfrm>
            <a:off x="6629400" y="1600200"/>
            <a:ext cx="0" cy="1524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45813" name="Text Box 21"/>
          <p:cNvSpPr txBox="1">
            <a:spLocks noChangeArrowheads="1"/>
          </p:cNvSpPr>
          <p:nvPr/>
        </p:nvSpPr>
        <p:spPr bwMode="auto">
          <a:xfrm>
            <a:off x="6629400" y="1905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~0.01</a:t>
            </a:r>
          </a:p>
        </p:txBody>
      </p:sp>
      <p:sp>
        <p:nvSpPr>
          <p:cNvPr id="545814" name="Text Box 22"/>
          <p:cNvSpPr txBox="1">
            <a:spLocks noChangeArrowheads="1"/>
          </p:cNvSpPr>
          <p:nvPr/>
        </p:nvSpPr>
        <p:spPr bwMode="auto">
          <a:xfrm>
            <a:off x="7696200" y="2819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~0.01</a:t>
            </a:r>
          </a:p>
        </p:txBody>
      </p:sp>
      <p:sp>
        <p:nvSpPr>
          <p:cNvPr id="545815" name="Line 23"/>
          <p:cNvSpPr>
            <a:spLocks noChangeShapeType="1"/>
          </p:cNvSpPr>
          <p:nvPr/>
        </p:nvSpPr>
        <p:spPr bwMode="auto">
          <a:xfrm flipH="1">
            <a:off x="6781800" y="3276600"/>
            <a:ext cx="1600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1143000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*~0.5 m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239000" y="1143000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*~0.5 m</a:t>
            </a:r>
            <a:endParaRPr lang="en-US" sz="2000" dirty="0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28600" y="0"/>
            <a:ext cx="83647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Verdana" pitchFamily="34" charset="0"/>
              </a:rPr>
              <a:t>h</a:t>
            </a:r>
            <a:r>
              <a:rPr lang="en-US" sz="4400" b="1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ead-on beam-beam limit</a:t>
            </a:r>
            <a:endParaRPr lang="en-US" sz="4400" b="1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6334780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beam-beam limit ↔ bunch charge!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137160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nominal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14478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ultimate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4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4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4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4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4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4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4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4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4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4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45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45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45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45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/>
      <p:bldP spid="545800" grpId="0"/>
      <p:bldP spid="545801" grpId="0"/>
      <p:bldP spid="545802" grpId="0"/>
      <p:bldP spid="545803" grpId="0"/>
      <p:bldP spid="545804" grpId="0"/>
      <p:bldP spid="545808" grpId="0" animBg="1"/>
      <p:bldP spid="545809" grpId="0"/>
      <p:bldP spid="545810" grpId="0"/>
      <p:bldP spid="545811" grpId="0" animBg="1"/>
      <p:bldP spid="545812" grpId="0" animBg="1"/>
      <p:bldP spid="545813" grpId="0"/>
      <p:bldP spid="545814" grpId="0"/>
      <p:bldP spid="545815" grpId="0" animBg="1"/>
      <p:bldP spid="23" grpId="0"/>
      <p:bldP spid="24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5" name="Rectangle 1"/>
          <p:cNvSpPr>
            <a:spLocks noChangeArrowheads="1"/>
          </p:cNvSpPr>
          <p:nvPr/>
        </p:nvSpPr>
        <p:spPr bwMode="auto">
          <a:xfrm>
            <a:off x="304800" y="979468"/>
            <a:ext cx="86106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8463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Chamonix’08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workshop 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→ 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scenario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for 2009/10 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running </a:t>
            </a:r>
            <a:endParaRPr lang="en-GB" sz="2400" kern="1200" dirty="0">
              <a:solidFill>
                <a:srgbClr val="FFFFFF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GB" sz="2400" kern="1200" dirty="0">
              <a:solidFill>
                <a:srgbClr val="FFFFFF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98463" indent="-398463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maximum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resources 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engaged in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certain technical domains, leaving little space for other work </a:t>
            </a:r>
            <a:endParaRPr lang="en-GB" sz="2400" kern="1200" dirty="0" smtClean="0">
              <a:solidFill>
                <a:srgbClr val="FFFFFF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98463" indent="-39846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(e.g. magnet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group’s involvement in repairing S3-4 and consolidating other sectors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398463" indent="-398463"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GB" sz="2400" dirty="0" smtClean="0">
                <a:solidFill>
                  <a:srgbClr val="FFFFFF"/>
                </a:solidFill>
                <a:latin typeface="Arial"/>
                <a:ea typeface="Calibri" pitchFamily="34" charset="0"/>
                <a:cs typeface="Arial"/>
              </a:rPr>
              <a:t>→ 6-months delay in IR phase-1 magnet activities </a:t>
            </a:r>
            <a:endParaRPr lang="en-GB" sz="2400" kern="1200" dirty="0">
              <a:solidFill>
                <a:srgbClr val="FFFFFF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GB" sz="2400" kern="1200" dirty="0">
              <a:solidFill>
                <a:srgbClr val="FFFFFF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98463" indent="-398463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delays in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Linac4 civil 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works likely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shift start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Linac4 operation </a:t>
            </a:r>
            <a:r>
              <a:rPr lang="en-GB" sz="2400" kern="1200" dirty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by 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sz="24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ne </a:t>
            </a:r>
            <a:r>
              <a:rPr lang="en-GB" sz="2400" kern="1200" dirty="0" smtClean="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year</a:t>
            </a:r>
            <a:endParaRPr lang="en-GB" sz="2400" kern="1200" dirty="0">
              <a:solidFill>
                <a:srgbClr val="FFFFFF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n-GB" sz="2400" kern="1200" dirty="0">
              <a:solidFill>
                <a:srgbClr val="FFFFFF"/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 marL="398463" indent="-398463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Times New Roman" pitchFamily="18" charset="0"/>
              </a:rPr>
              <a:t>phase-I </a:t>
            </a:r>
            <a:r>
              <a:rPr lang="en-US" sz="24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Times New Roman" pitchFamily="18" charset="0"/>
              </a:rPr>
              <a:t>upgrade (experiments and accelerators) is postponed to shutdown of 2014,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yielding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Times New Roman" pitchFamily="18" charset="0"/>
              </a:rPr>
              <a:t>effectively </a:t>
            </a:r>
            <a:r>
              <a:rPr lang="en-US" sz="2400" b="1" kern="1200" dirty="0" smtClean="0">
                <a:solidFill>
                  <a:srgbClr val="FFFF00"/>
                </a:solidFill>
                <a:latin typeface="Arial" pitchFamily="34" charset="0"/>
                <a:ea typeface="+mn-ea"/>
                <a:cs typeface="Times New Roman" pitchFamily="18" charset="0"/>
              </a:rPr>
              <a:t>one </a:t>
            </a:r>
            <a:r>
              <a:rPr lang="en-US" sz="2400" b="1" kern="1200" dirty="0">
                <a:solidFill>
                  <a:srgbClr val="FFFF00"/>
                </a:solidFill>
                <a:latin typeface="Arial" pitchFamily="34" charset="0"/>
                <a:ea typeface="+mn-ea"/>
                <a:cs typeface="Times New Roman" pitchFamily="18" charset="0"/>
              </a:rPr>
              <a:t>year delay with respect to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previous schedule</a:t>
            </a:r>
            <a:endParaRPr lang="en-US" sz="2400" b="1" kern="1200" dirty="0">
              <a:solidFill>
                <a:srgbClr val="FFFF00"/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GB" sz="4000" kern="1200" dirty="0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200" dirty="0">
                <a:solidFill>
                  <a:srgbClr val="F8C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t>schedule after Chamonix’09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324600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S. </a:t>
            </a:r>
            <a:r>
              <a:rPr lang="en-US" sz="1800" dirty="0" err="1" smtClean="0"/>
              <a:t>Fartoukh</a:t>
            </a:r>
            <a:r>
              <a:rPr lang="en-US" sz="1800" dirty="0" smtClean="0"/>
              <a:t>, R. </a:t>
            </a:r>
            <a:r>
              <a:rPr lang="en-US" sz="1800" dirty="0" err="1" smtClean="0"/>
              <a:t>Garoby</a:t>
            </a:r>
            <a:r>
              <a:rPr lang="en-US" sz="1800" dirty="0" smtClean="0"/>
              <a:t>, R. </a:t>
            </a:r>
            <a:r>
              <a:rPr lang="en-US" sz="1800" dirty="0" err="1" smtClean="0"/>
              <a:t>Ostojic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revised forecast peak &amp; integrated luminosity evolution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t="19664"/>
          <a:stretch>
            <a:fillRect/>
          </a:stretch>
        </p:blipFill>
        <p:spPr bwMode="auto">
          <a:xfrm>
            <a:off x="0" y="1249363"/>
            <a:ext cx="4732337" cy="397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28601" y="5745163"/>
            <a:ext cx="1236662" cy="563562"/>
          </a:xfrm>
          <a:prstGeom prst="wedgeRectCallout">
            <a:avLst>
              <a:gd name="adj1" fmla="val 15144"/>
              <a:gd name="adj2" fmla="val -160926"/>
            </a:avLst>
          </a:prstGeom>
          <a:solidFill>
            <a:srgbClr val="CEB966"/>
          </a:solidFill>
          <a:ln w="25560">
            <a:solidFill>
              <a:srgbClr val="97874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en-GB" sz="1400" b="1" kern="1200" dirty="0">
                <a:solidFill>
                  <a:srgbClr val="FF0000"/>
                </a:solidFill>
                <a:latin typeface="Book Antiqua" pitchFamily="18" charset="0"/>
                <a:ea typeface="+mn-ea"/>
                <a:cs typeface="+mn-cs"/>
              </a:rPr>
              <a:t>Collimation phase 2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677987" y="5757863"/>
            <a:ext cx="960438" cy="831850"/>
          </a:xfrm>
          <a:prstGeom prst="wedgeRectCallout">
            <a:avLst>
              <a:gd name="adj1" fmla="val -90889"/>
              <a:gd name="adj2" fmla="val -125972"/>
            </a:avLst>
          </a:prstGeom>
          <a:solidFill>
            <a:srgbClr val="CEB966"/>
          </a:solidFill>
          <a:ln w="25560">
            <a:solidFill>
              <a:srgbClr val="97874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en-GB" sz="1400" b="1" kern="1200">
                <a:solidFill>
                  <a:srgbClr val="FF0000"/>
                </a:solidFill>
                <a:latin typeface="Book Antiqua" pitchFamily="18" charset="0"/>
                <a:ea typeface="+mn-ea"/>
                <a:cs typeface="+mn-cs"/>
              </a:rPr>
              <a:t>Linac4 + IR upgrade phase 1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835025" y="1665288"/>
            <a:ext cx="960437" cy="1173162"/>
          </a:xfrm>
          <a:prstGeom prst="wedgeRectCallout">
            <a:avLst>
              <a:gd name="adj1" fmla="val 91278"/>
              <a:gd name="adj2" fmla="val 122130"/>
            </a:avLst>
          </a:prstGeom>
          <a:solidFill>
            <a:srgbClr val="CEB966"/>
          </a:solidFill>
          <a:ln w="25560">
            <a:solidFill>
              <a:srgbClr val="97874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en-GB" sz="1400" b="1" kern="1200" dirty="0">
                <a:solidFill>
                  <a:srgbClr val="FF0000"/>
                </a:solidFill>
                <a:latin typeface="Book Antiqua" pitchFamily="18" charset="0"/>
                <a:ea typeface="+mn-ea"/>
                <a:cs typeface="+mn-cs"/>
              </a:rPr>
              <a:t>New injectors + IR upgrade phase 2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/>
          <a:srcRect t="19106"/>
          <a:stretch>
            <a:fillRect/>
          </a:stretch>
        </p:blipFill>
        <p:spPr bwMode="auto">
          <a:xfrm>
            <a:off x="4724400" y="1219200"/>
            <a:ext cx="4687887" cy="3976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5634037" y="1963738"/>
            <a:ext cx="1574800" cy="1173162"/>
          </a:xfrm>
          <a:prstGeom prst="wedgeRectCallout">
            <a:avLst>
              <a:gd name="adj1" fmla="val 27940"/>
              <a:gd name="adj2" fmla="val 126505"/>
            </a:avLst>
          </a:prstGeom>
          <a:solidFill>
            <a:srgbClr val="CEB966"/>
          </a:solidFill>
          <a:ln w="25560">
            <a:solidFill>
              <a:srgbClr val="97874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en-GB" sz="1400" b="1" kern="1200" dirty="0">
                <a:solidFill>
                  <a:srgbClr val="FF0000"/>
                </a:solidFill>
                <a:latin typeface="Book Antiqua" pitchFamily="18" charset="0"/>
                <a:ea typeface="+mn-ea"/>
                <a:cs typeface="+mn-cs"/>
              </a:rPr>
              <a:t>ATLAS will need ~18 months shutdown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810000" y="5334000"/>
            <a:ext cx="5004575" cy="11079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2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goal for ATLAS Upgrade: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2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			3000 fb</a:t>
            </a:r>
            <a:r>
              <a:rPr lang="en-GB" sz="2200" kern="1200" baseline="330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-1</a:t>
            </a:r>
            <a:r>
              <a:rPr lang="en-GB" sz="22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 recorded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2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cope with ~400 pile-up events each BC</a:t>
            </a:r>
            <a:r>
              <a:rPr lang="en-GB" sz="2800" kern="1200" dirty="0">
                <a:solidFill>
                  <a:srgbClr val="FFFF00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550223"/>
            <a:ext cx="8888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M. </a:t>
            </a:r>
            <a:r>
              <a:rPr lang="en-US" sz="1400" b="1" kern="1200" dirty="0" err="1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Nessi</a:t>
            </a:r>
            <a:r>
              <a:rPr lang="en-US" sz="1400" b="1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, CARE-HHH LHC crab-cavity validation mini-workshop August 2008, R. </a:t>
            </a:r>
            <a:r>
              <a:rPr lang="en-US" sz="1400" b="1" kern="1200" dirty="0" err="1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Garoby</a:t>
            </a:r>
            <a:r>
              <a:rPr lang="en-US" sz="1400" b="1" kern="1200" dirty="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t>, LHCC July 08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1943100" y="3009900"/>
            <a:ext cx="609600" cy="3733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2026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2025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2024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2023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2022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2021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2019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2018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2017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2016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2015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2014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2013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2012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2011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16" name="Rectangle 15"/>
          <p:cNvSpPr/>
          <p:nvPr/>
        </p:nvSpPr>
        <p:spPr>
          <a:xfrm rot="5400000">
            <a:off x="6743700" y="2933700"/>
            <a:ext cx="533400" cy="381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2026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2025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2024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2023</a:t>
            </a:r>
            <a:br>
              <a:rPr lang="en-US" sz="1300" b="1" dirty="0" smtClean="0">
                <a:solidFill>
                  <a:schemeClr val="tx1"/>
                </a:solidFill>
              </a:rPr>
            </a:br>
            <a:r>
              <a:rPr lang="en-US" sz="1300" b="1" dirty="0" smtClean="0">
                <a:solidFill>
                  <a:schemeClr val="tx1"/>
                </a:solidFill>
              </a:rPr>
              <a:t>2022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2021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2019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2018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2017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2016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2015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2014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2013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2012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2011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4267200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shifted one year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4267200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shifted one year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more comments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on the four upgrade schemes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0" y="622145"/>
            <a:ext cx="49766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2881" y="77768"/>
            <a:ext cx="3175200" cy="64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3200" b="1" kern="1200" dirty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Early Separation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97" y="2667000"/>
            <a:ext cx="89931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magnets in front of calorimeters ruled out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D0 at ~14 m from IP retained as option 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28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HHH-2008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integrated field of </a:t>
            </a:r>
            <a:r>
              <a:rPr lang="en-US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~13T-m 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required for D0 at 14 m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peak luminosity gain ~30-60% 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for </a:t>
            </a:r>
            <a:r>
              <a:rPr lang="en-US" sz="2800" kern="120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b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*=0.15 m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depending on minimum acceptable beam-beam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separation between the D0’s (7 or 5</a:t>
            </a:r>
            <a:r>
              <a:rPr lang="en-US" sz="2800" kern="1200" dirty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</a:t>
            </a:r>
            <a:endParaRPr lang="en-US" sz="28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heat load 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can be a problem (also effect of CMS solenoid, impact on background,…)</a:t>
            </a:r>
          </a:p>
        </p:txBody>
      </p:sp>
      <p:pic>
        <p:nvPicPr>
          <p:cNvPr id="12" name="Picture 11" descr="sterbiniD0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838200"/>
            <a:ext cx="7341536" cy="175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1520" y="0"/>
            <a:ext cx="2972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J.-P. </a:t>
            </a:r>
            <a:r>
              <a:rPr lang="en-US" sz="2800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Koutchouk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,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G. </a:t>
            </a:r>
            <a:r>
              <a:rPr lang="en-US" sz="2800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Sterbini</a:t>
            </a: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et 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0" y="622145"/>
            <a:ext cx="49766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82881" y="77768"/>
            <a:ext cx="3175200" cy="64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3200" b="1" kern="1200" dirty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Crab Cavities – Phases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7360" y="760400"/>
            <a:ext cx="8501760" cy="316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18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Phase I: </a:t>
            </a:r>
          </a:p>
          <a:p>
            <a:pPr marL="783372" lvl="3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Test prototype – one cavity/beam (@IR4, </a:t>
            </a:r>
            <a:r>
              <a:rPr lang="en-US" sz="1800" b="1" kern="1200" dirty="0" smtClean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2014)</a:t>
            </a:r>
            <a:endParaRPr lang="en-US" sz="1800" b="1" kern="1200" dirty="0">
              <a:solidFill>
                <a:srgbClr val="0000FF"/>
              </a:solidFill>
              <a:latin typeface="LMSans10" pitchFamily="32" charset="0"/>
              <a:ea typeface="AR PL ShanHeiSun Uni" charset="0"/>
              <a:cs typeface="AR PL ShanHeiSun Uni" charset="0"/>
            </a:endParaRPr>
          </a:p>
          <a:p>
            <a:pPr marL="783372" lvl="3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Feasibility of crab crossing in </a:t>
            </a:r>
            <a:r>
              <a:rPr lang="en-US" sz="1800" b="1" kern="1200" dirty="0" err="1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hadron</a:t>
            </a:r>
            <a:r>
              <a:rPr lang="en-US" sz="18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machine, superconducting RF limits in deflecting mode, collimation, impedance</a:t>
            </a:r>
          </a:p>
          <a:p>
            <a:pPr marL="783372" lvl="3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Operations - Cryogenics, operation at injection/ramp/top energies, luminosity gain and leveling, </a:t>
            </a:r>
            <a:r>
              <a:rPr lang="en-US" sz="1800" b="1" kern="1200" dirty="0" err="1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emittance</a:t>
            </a:r>
            <a:r>
              <a:rPr lang="en-US" sz="18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growth</a:t>
            </a: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18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Phase II:</a:t>
            </a:r>
          </a:p>
          <a:p>
            <a:pPr marL="783372" lvl="3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Complete IR redesign (IR1 &amp; 5) with crab crossing optics (</a:t>
            </a:r>
            <a:r>
              <a:rPr lang="en-US" sz="1800" b="1" kern="1200" dirty="0" smtClean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2018</a:t>
            </a:r>
            <a:r>
              <a:rPr lang="en-US" sz="18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?)</a:t>
            </a:r>
          </a:p>
          <a:p>
            <a:pPr marL="783372" lvl="3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Perhaps need for special compact cavities due to space constraints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800" y="3940254"/>
            <a:ext cx="2661120" cy="2903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2320" y="3940254"/>
            <a:ext cx="2574720" cy="2917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939840" y="5370325"/>
            <a:ext cx="1244160" cy="1440"/>
          </a:xfrm>
          <a:prstGeom prst="line">
            <a:avLst/>
          </a:prstGeom>
          <a:noFill/>
          <a:ln w="9144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866240" y="5184545"/>
            <a:ext cx="8668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6650" algn="l"/>
              </a:tabLs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rPr>
              <a:t>Phase I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390720" y="5209028"/>
            <a:ext cx="9244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tabLst>
                <a:tab pos="656650" algn="l"/>
              </a:tabLs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AR PL ShanHeiSun Uni" charset="0"/>
                <a:cs typeface="AR PL ShanHeiSun Uni" charset="0"/>
              </a:rPr>
              <a:t>Phase II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05400" y="0"/>
            <a:ext cx="4038600" cy="600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5277" rIns="81639" bIns="40820"/>
          <a:lstStyle/>
          <a:p>
            <a:pPr algn="r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800" kern="1200" dirty="0">
                <a:solidFill>
                  <a:srgbClr val="000000"/>
                </a:solidFill>
                <a:latin typeface="LMRoman10" charset="0"/>
                <a:ea typeface="AR PL ShanHeiSun Uni" charset="0"/>
                <a:cs typeface="AR PL ShanHeiSun Uni" charset="0"/>
              </a:rPr>
              <a:t>R. </a:t>
            </a:r>
            <a:r>
              <a:rPr lang="en-US" sz="2800" kern="1200" dirty="0" err="1">
                <a:solidFill>
                  <a:srgbClr val="000000"/>
                </a:solidFill>
                <a:latin typeface="LMRoman10" charset="0"/>
                <a:ea typeface="AR PL ShanHeiSun Uni" charset="0"/>
                <a:cs typeface="AR PL ShanHeiSun Uni" charset="0"/>
              </a:rPr>
              <a:t>Calaga</a:t>
            </a:r>
            <a:endParaRPr lang="en-US" sz="2800" kern="1200" dirty="0">
              <a:solidFill>
                <a:srgbClr val="000000"/>
              </a:solidFill>
              <a:latin typeface="LMRoman10" charset="0"/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1"/>
          <p:cNvSpPr>
            <a:spLocks noChangeShapeType="1"/>
          </p:cNvSpPr>
          <p:nvPr/>
        </p:nvSpPr>
        <p:spPr bwMode="auto">
          <a:xfrm>
            <a:off x="1440" y="686953"/>
            <a:ext cx="518400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4320" y="77768"/>
            <a:ext cx="3934080" cy="64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3200" b="1" kern="1200" dirty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Crab Cavities: KEK-B Test Bed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560" y="4355017"/>
            <a:ext cx="4672800" cy="24540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20" y="1849154"/>
            <a:ext cx="6121440" cy="250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07360" y="849690"/>
            <a:ext cx="8784240" cy="758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0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No serious instabilities at high currents (1.62/0.9 A) </a:t>
            </a:r>
            <a:r>
              <a:rPr lang="en-US" sz="2000" b="1" kern="1200" dirty="0" smtClean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w. </a:t>
            </a:r>
            <a:r>
              <a:rPr lang="en-US" sz="20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crab cavities</a:t>
            </a: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Similar luminosity as before at ~30% lower beam current</a:t>
            </a: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0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Trip rate needs to improve for more reliable operation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477000" y="3048000"/>
            <a:ext cx="2308320" cy="3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0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Y. Morita et al (KEK-B)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4876800"/>
            <a:ext cx="4147200" cy="758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8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KEK-B experiments will probe many LHC related concerns (Dec 08, </a:t>
            </a: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8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Spring 09</a:t>
            </a:r>
            <a:r>
              <a:rPr lang="en-US" sz="1800" b="1" kern="1200" dirty="0" smtClean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), e.g. ramping, detuning</a:t>
            </a:r>
            <a:endParaRPr lang="en-US" sz="1800" b="1" kern="1200" dirty="0">
              <a:solidFill>
                <a:srgbClr val="0000FF"/>
              </a:solidFill>
              <a:latin typeface="LMSans10" pitchFamily="32" charset="0"/>
              <a:ea typeface="AR PL ShanHeiSun Uni" charset="0"/>
              <a:cs typeface="AR PL ShanHeiSun Uni" charset="0"/>
            </a:endParaRP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800" b="1" i="1" kern="1200" dirty="0" smtClean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KEK-CERN-LARP </a:t>
            </a:r>
            <a:r>
              <a:rPr lang="en-US" sz="1800" b="1" i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crab collaboration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05400" y="0"/>
            <a:ext cx="4038600" cy="600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5277" rIns="81639" bIns="40820"/>
          <a:lstStyle/>
          <a:p>
            <a:pPr algn="r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endParaRPr lang="en-US" sz="2800" kern="1200" dirty="0">
              <a:solidFill>
                <a:srgbClr val="000000"/>
              </a:solidFill>
              <a:latin typeface="LMRoman10" charset="0"/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perkekbmarch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64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5440" y="0"/>
            <a:ext cx="31685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CERN-KEK crab discussion</a:t>
            </a:r>
          </a:p>
          <a:p>
            <a:r>
              <a:rPr lang="en-US" sz="1800" dirty="0" smtClean="0"/>
              <a:t>Y. Funakoshi, 18 March 2009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Symbol" pitchFamily="18" charset="2"/>
              </a:rPr>
              <a:t>x</a:t>
            </a:r>
            <a:r>
              <a:rPr lang="en-US" b="1" baseline="-25000" dirty="0" smtClean="0">
                <a:solidFill>
                  <a:srgbClr val="0000FF"/>
                </a:solidFill>
              </a:rPr>
              <a:t>crab</a:t>
            </a:r>
            <a:r>
              <a:rPr lang="en-US" b="1" dirty="0" smtClean="0">
                <a:solidFill>
                  <a:srgbClr val="0000FF"/>
                </a:solidFill>
              </a:rPr>
              <a:t>~1.2 </a:t>
            </a:r>
            <a:r>
              <a:rPr lang="en-US" b="1" dirty="0" err="1" smtClean="0">
                <a:solidFill>
                  <a:srgbClr val="0000FF"/>
                </a:solidFill>
                <a:latin typeface="Symbol" pitchFamily="18" charset="2"/>
              </a:rPr>
              <a:t>x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no</a:t>
            </a:r>
            <a:r>
              <a:rPr lang="en-US" b="1" baseline="-25000" dirty="0" smtClean="0">
                <a:solidFill>
                  <a:srgbClr val="0000FF"/>
                </a:solidFill>
              </a:rPr>
              <a:t>-crab 					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for all beam currents!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Line 1"/>
          <p:cNvSpPr>
            <a:spLocks noChangeShapeType="1"/>
          </p:cNvSpPr>
          <p:nvPr/>
        </p:nvSpPr>
        <p:spPr bwMode="auto">
          <a:xfrm>
            <a:off x="0" y="622145"/>
            <a:ext cx="49766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" y="77768"/>
            <a:ext cx="3064320" cy="64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3200" b="1" kern="1200" dirty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Crab Cavities: </a:t>
            </a:r>
            <a:r>
              <a:rPr lang="en-US" sz="3200" b="1" kern="1200" dirty="0" smtClean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LHC Motivations</a:t>
            </a:r>
            <a:r>
              <a:rPr lang="en-US" sz="3200" kern="1200" dirty="0" smtClean="0">
                <a:solidFill>
                  <a:srgbClr val="000000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 </a:t>
            </a:r>
            <a:endParaRPr lang="en-US" sz="3200" kern="1200" dirty="0">
              <a:solidFill>
                <a:srgbClr val="000000"/>
              </a:solidFill>
              <a:latin typeface="Comic Sans MS" pitchFamily="66" charset="0"/>
              <a:ea typeface="AR PL ShanHeiSun Uni" charset="0"/>
              <a:cs typeface="AR PL ShanHeiSun Uni" charset="0"/>
            </a:endParaRPr>
          </a:p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3200" kern="1200" dirty="0">
              <a:solidFill>
                <a:srgbClr val="000000"/>
              </a:solidFill>
              <a:latin typeface="Comic Sans MS" pitchFamily="66" charset="0"/>
              <a:ea typeface="AR PL ShanHeiSun Uni" charset="0"/>
              <a:cs typeface="AR PL ShanHeiSun Uni" charset="0"/>
            </a:endParaRPr>
          </a:p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3200" kern="1200" dirty="0">
              <a:solidFill>
                <a:srgbClr val="000000"/>
              </a:solidFill>
              <a:latin typeface="Comic Sans MS" pitchFamily="66" charset="0"/>
              <a:ea typeface="AR PL ShanHeiSun Uni" charset="0"/>
              <a:cs typeface="AR PL ShanHeiSun Uni" charset="0"/>
            </a:endParaRPr>
          </a:p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3200" kern="1200" dirty="0">
              <a:solidFill>
                <a:srgbClr val="000000"/>
              </a:solidFill>
              <a:latin typeface="Comic Sans MS" pitchFamily="66" charset="0"/>
              <a:ea typeface="AR PL ShanHeiSun Uni" charset="0"/>
              <a:cs typeface="AR PL ShanHeiSun Uni" charset="0"/>
            </a:endParaRPr>
          </a:p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sz="3200" kern="1200" dirty="0">
              <a:solidFill>
                <a:srgbClr val="000000"/>
              </a:solidFill>
              <a:latin typeface="Comic Sans MS" pitchFamily="66" charset="0"/>
              <a:ea typeface="AR PL ShanHeiSun Uni" charset="0"/>
              <a:cs typeface="AR PL ShanHeiSun Uni" charset="0"/>
            </a:endParaRPr>
          </a:p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3200" b="1" kern="1200" dirty="0">
                <a:solidFill>
                  <a:srgbClr val="FF0000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&amp; Challenges: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914400"/>
            <a:ext cx="6945120" cy="1569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400" kern="1200" dirty="0">
                <a:solidFill>
                  <a:srgbClr val="000000"/>
                </a:solidFill>
                <a:latin typeface="LMSansQuotation8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~ 50% or more </a:t>
            </a:r>
            <a:r>
              <a:rPr lang="en-US" sz="24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luminosity gain</a:t>
            </a:r>
            <a:r>
              <a:rPr lang="en-US" sz="2400" b="1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for </a:t>
            </a:r>
            <a:r>
              <a:rPr lang="en-US" sz="2400" kern="1200" dirty="0">
                <a:solidFill>
                  <a:srgbClr val="000000"/>
                </a:solidFill>
                <a:latin typeface="Symbol" pitchFamily="18" charset="2"/>
                <a:ea typeface="AR PL ShanHeiSun Uni" charset="0"/>
                <a:cs typeface="AR PL ShanHeiSun Uni" charset="0"/>
              </a:rPr>
              <a:t>b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*=25 cm or smaller</a:t>
            </a:r>
          </a:p>
          <a:p>
            <a:pPr algn="l" rtl="0" fontAlgn="base">
              <a:lnSpc>
                <a:spcPct val="18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natural </a:t>
            </a:r>
            <a:r>
              <a:rPr lang="en-US" sz="24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luminosity leveling</a:t>
            </a:r>
            <a:r>
              <a:rPr lang="en-US" sz="2400" b="1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knob, explore beyond the BB limit </a:t>
            </a:r>
          </a:p>
          <a:p>
            <a:pPr algn="l" rtl="0" fontAlgn="base">
              <a:lnSpc>
                <a:spcPct val="18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global interest</a:t>
            </a:r>
            <a:r>
              <a:rPr lang="en-US" sz="2400" b="1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in crab cavity technology, exploit synergies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3657600"/>
            <a:ext cx="8750520" cy="463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marL="166688" lvl="2" indent="180975" algn="l" rtl="0" fontAlgn="base">
              <a:lnSpc>
                <a:spcPct val="18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separation between two beams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(</a:t>
            </a:r>
            <a:r>
              <a:rPr lang="en-US" sz="24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190 mm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in most of LHC)</a:t>
            </a:r>
          </a:p>
          <a:p>
            <a:pPr marL="347663" lvl="2" indent="-180975" algn="l" rtl="0" fontAlgn="base">
              <a:lnSpc>
                <a:spcPct val="18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bunch length, 7.55 cm (800 MHz maximum)</a:t>
            </a:r>
          </a:p>
          <a:p>
            <a:pPr marL="347663" lvl="2" indent="-180975" algn="l" rtl="0" fontAlgn="base">
              <a:lnSpc>
                <a:spcPct val="184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constraints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from collimation/machine protection</a:t>
            </a:r>
            <a:endParaRPr lang="en-US" sz="2000" kern="1200" dirty="0">
              <a:solidFill>
                <a:srgbClr val="000000"/>
              </a:solidFill>
              <a:latin typeface="LMSans10" pitchFamily="32" charset="0"/>
              <a:ea typeface="AR PL ShanHeiSun Uni" charset="0"/>
              <a:cs typeface="AR PL ShanHeiSun Uni" charset="0"/>
            </a:endParaRPr>
          </a:p>
          <a:p>
            <a:pPr algn="l" rtl="0" fontAlgn="base">
              <a:lnSpc>
                <a:spcPct val="184000"/>
              </a:lnSpc>
              <a:spcBef>
                <a:spcPct val="0"/>
              </a:spcBef>
              <a:spcAft>
                <a:spcPct val="0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sz="3600" kern="1200" dirty="0">
              <a:solidFill>
                <a:srgbClr val="000000"/>
              </a:solidFill>
              <a:latin typeface="LMSans10" pitchFamily="32" charset="0"/>
              <a:ea typeface="AR PL ShanHeiSun Uni" charset="0"/>
              <a:cs typeface="AR PL ShanHeiSun Uni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05400" y="0"/>
            <a:ext cx="4038600" cy="600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5277" rIns="81639" bIns="40820"/>
          <a:lstStyle/>
          <a:p>
            <a:pPr algn="r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800" kern="1200" dirty="0">
                <a:solidFill>
                  <a:srgbClr val="000000"/>
                </a:solidFill>
                <a:latin typeface="LMRoman10" charset="0"/>
                <a:ea typeface="AR PL ShanHeiSun Uni" charset="0"/>
                <a:cs typeface="AR PL ShanHeiSun Uni" charset="0"/>
              </a:rPr>
              <a:t>R. </a:t>
            </a:r>
            <a:r>
              <a:rPr lang="en-US" sz="2800" kern="1200" dirty="0" err="1">
                <a:solidFill>
                  <a:srgbClr val="000000"/>
                </a:solidFill>
                <a:latin typeface="LMRoman10" charset="0"/>
                <a:ea typeface="AR PL ShanHeiSun Uni" charset="0"/>
                <a:cs typeface="AR PL ShanHeiSun Uni" charset="0"/>
              </a:rPr>
              <a:t>Calaga</a:t>
            </a:r>
            <a:endParaRPr lang="en-US" sz="2800" kern="1200" dirty="0">
              <a:solidFill>
                <a:srgbClr val="000000"/>
              </a:solidFill>
              <a:latin typeface="LMRoman10" charset="0"/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0" y="622145"/>
            <a:ext cx="49766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281" y="77768"/>
            <a:ext cx="5112000" cy="64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3200" b="1" kern="1200" dirty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Prototype: Cavity &amp; Couplers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40" y="892894"/>
            <a:ext cx="3896640" cy="2327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354081" y="890013"/>
            <a:ext cx="1729440" cy="375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8363" rIns="81639" bIns="40820"/>
          <a:lstStyle/>
          <a:p>
            <a:pPr algn="l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</a:tabLst>
            </a:pPr>
            <a:r>
              <a:rPr lang="en-US" sz="2000" kern="1200" dirty="0">
                <a:solidFill>
                  <a:srgbClr val="0000FF"/>
                </a:solidFill>
                <a:latin typeface="MgOpen Cosmetica" charset="0"/>
                <a:ea typeface="AR PL ShanHeiSun Uni" charset="0"/>
                <a:cs typeface="AR PL ShanHeiSun Uni" charset="0"/>
              </a:rPr>
              <a:t>LARP design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5201" y="905856"/>
            <a:ext cx="3913920" cy="2402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111680" y="4159157"/>
            <a:ext cx="3211200" cy="375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8363" rIns="81639" bIns="40820"/>
          <a:lstStyle/>
          <a:p>
            <a:pPr algn="l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kern="1200" dirty="0">
                <a:solidFill>
                  <a:srgbClr val="0000FF"/>
                </a:solidFill>
                <a:latin typeface="MgOpen Cosmetica" charset="0"/>
                <a:ea typeface="AR PL ShanHeiSun Uni" charset="0"/>
                <a:cs typeface="AR PL ShanHeiSun Uni" charset="0"/>
              </a:rPr>
              <a:t>Super-KEKB type design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846400" y="6412994"/>
            <a:ext cx="3284640" cy="453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** Down-Selection within 1yr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6320" y="3269143"/>
            <a:ext cx="3173760" cy="420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Note the cavity radius ~ 23 cm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1036801" y="2661399"/>
            <a:ext cx="545760" cy="65815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520" y="3525491"/>
            <a:ext cx="2962080" cy="2976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110721" y="5324240"/>
            <a:ext cx="2020320" cy="375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8363" rIns="81639" bIns="40820"/>
          <a:lstStyle/>
          <a:p>
            <a:pPr algn="l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000" kern="1200" dirty="0" err="1">
                <a:solidFill>
                  <a:srgbClr val="0000FF"/>
                </a:solidFill>
                <a:latin typeface="MgOpen Cosmetica" charset="0"/>
                <a:ea typeface="AR PL ShanHeiSun Uni" charset="0"/>
                <a:cs typeface="AR PL ShanHeiSun Uni" charset="0"/>
              </a:rPr>
              <a:t>EUCard</a:t>
            </a:r>
            <a:r>
              <a:rPr lang="en-US" sz="2000" kern="1200" dirty="0">
                <a:solidFill>
                  <a:srgbClr val="0000FF"/>
                </a:solidFill>
                <a:latin typeface="MgOpen Cosmetica" charset="0"/>
                <a:ea typeface="AR PL ShanHeiSun Uni" charset="0"/>
                <a:cs typeface="AR PL ShanHeiSun Uni" charset="0"/>
              </a:rPr>
              <a:t> design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640" y="4553758"/>
            <a:ext cx="3291840" cy="2082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105400" y="0"/>
            <a:ext cx="4038600" cy="600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5277" rIns="81639" bIns="40820"/>
          <a:lstStyle/>
          <a:p>
            <a:pPr algn="r" rtl="0" fontAlgn="base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sz="2800" kern="1200" dirty="0">
                <a:solidFill>
                  <a:srgbClr val="000000"/>
                </a:solidFill>
                <a:latin typeface="LMRoman10" charset="0"/>
                <a:ea typeface="AR PL ShanHeiSun Uni" charset="0"/>
                <a:cs typeface="AR PL ShanHeiSun Uni" charset="0"/>
              </a:rPr>
              <a:t>R. </a:t>
            </a:r>
            <a:r>
              <a:rPr lang="en-US" sz="2800" kern="1200" dirty="0" err="1">
                <a:solidFill>
                  <a:srgbClr val="000000"/>
                </a:solidFill>
                <a:latin typeface="LMRoman10" charset="0"/>
                <a:ea typeface="AR PL ShanHeiSun Uni" charset="0"/>
                <a:cs typeface="AR PL ShanHeiSun Uni" charset="0"/>
              </a:rPr>
              <a:t>Calaga</a:t>
            </a:r>
            <a:endParaRPr lang="en-US" sz="2800" kern="1200" dirty="0">
              <a:solidFill>
                <a:srgbClr val="000000"/>
              </a:solidFill>
              <a:latin typeface="LMRoman10" charset="0"/>
              <a:ea typeface="AR PL ShanHeiSun Uni" charset="0"/>
              <a:cs typeface="AR PL ShanHeiSun Un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Line 1"/>
          <p:cNvSpPr>
            <a:spLocks noChangeShapeType="1"/>
          </p:cNvSpPr>
          <p:nvPr/>
        </p:nvSpPr>
        <p:spPr bwMode="auto">
          <a:xfrm>
            <a:off x="0" y="622145"/>
            <a:ext cx="49766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21" y="927457"/>
            <a:ext cx="6965280" cy="4038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66400" y="4102992"/>
            <a:ext cx="5114880" cy="2757889"/>
            <a:chOff x="2685" y="2849"/>
            <a:chExt cx="3552" cy="191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5" y="2849"/>
              <a:ext cx="3552" cy="15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514" y="4388"/>
              <a:ext cx="2422" cy="3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62676" rIns="90000" bIns="4680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800" kern="1200" dirty="0">
                  <a:solidFill>
                    <a:srgbClr val="000000"/>
                  </a:solidFill>
                  <a:latin typeface="Arial" charset="0"/>
                  <a:ea typeface="AR PL ShanHeiSun Uni" charset="0"/>
                  <a:cs typeface="AR PL ShanHeiSun Uni" charset="0"/>
                </a:rPr>
                <a:t>Tunnel cross-section</a:t>
              </a:r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3342" y="3963"/>
              <a:ext cx="66" cy="65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3227" y="3963"/>
              <a:ext cx="66" cy="65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010" y="3976"/>
              <a:ext cx="164" cy="33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244" y="3635"/>
              <a:ext cx="33" cy="196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5250" y="3963"/>
              <a:ext cx="66" cy="65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5118" y="3963"/>
              <a:ext cx="66" cy="65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5348" y="3963"/>
              <a:ext cx="164" cy="33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5250" y="3635"/>
              <a:ext cx="33" cy="196"/>
            </a:xfrm>
            <a:prstGeom prst="rect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3280" y="46085"/>
            <a:ext cx="5130720" cy="64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3200" b="1" kern="1200" dirty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Prototype: IR4 &amp; Cryostat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688801" y="165618"/>
            <a:ext cx="2399040" cy="891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200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Potential Locations</a:t>
            </a:r>
          </a:p>
          <a:p>
            <a:pPr algn="ctr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200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420 mm separation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3108961" y="1036909"/>
            <a:ext cx="4564800" cy="414764"/>
          </a:xfrm>
          <a:prstGeom prst="line">
            <a:avLst/>
          </a:prstGeom>
          <a:noFill/>
          <a:ln w="36720">
            <a:solidFill>
              <a:srgbClr val="FF3366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4960" y="1167963"/>
            <a:ext cx="1451520" cy="1561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4975201" y="1036909"/>
            <a:ext cx="2698560" cy="2073818"/>
          </a:xfrm>
          <a:prstGeom prst="line">
            <a:avLst/>
          </a:prstGeom>
          <a:noFill/>
          <a:ln w="36720">
            <a:solidFill>
              <a:srgbClr val="FF3366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14720" y="2380571"/>
            <a:ext cx="1183680" cy="522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</a:tabLst>
            </a:pPr>
            <a:r>
              <a:rPr lang="en-US" sz="24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Left IR4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393921" y="4470230"/>
            <a:ext cx="1369440" cy="52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</a:tabLst>
            </a:pPr>
            <a:r>
              <a:rPr lang="en-US" sz="24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Right IR4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164960" y="6182570"/>
            <a:ext cx="2567520" cy="453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000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FPC &amp; HOM Couplers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2488320" y="5805250"/>
            <a:ext cx="1866240" cy="417644"/>
          </a:xfrm>
          <a:prstGeom prst="line">
            <a:avLst/>
          </a:prstGeom>
          <a:noFill/>
          <a:ln w="36720">
            <a:solidFill>
              <a:srgbClr val="FF3366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2488320" y="5390487"/>
            <a:ext cx="2073600" cy="832407"/>
          </a:xfrm>
          <a:prstGeom prst="line">
            <a:avLst/>
          </a:prstGeom>
          <a:noFill/>
          <a:ln w="36720">
            <a:solidFill>
              <a:srgbClr val="FF3366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109440" y="5184544"/>
            <a:ext cx="2841120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1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N. </a:t>
            </a:r>
            <a:r>
              <a:rPr lang="en-US" sz="2100" kern="1200" dirty="0" err="1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Solyak</a:t>
            </a:r>
            <a:r>
              <a:rPr lang="en-US" sz="21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et al, (FNAL)</a:t>
            </a:r>
          </a:p>
        </p:txBody>
      </p:sp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1601" y="3041600"/>
            <a:ext cx="1792800" cy="960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1200" smtClean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PAF/POFPA Meeting 20 November 2006</a:t>
            </a:r>
            <a:endParaRPr lang="en-US" sz="1000" kern="1200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/>
          <a:srcRect l="2704" t="14561" r="19608" b="14561"/>
          <a:stretch>
            <a:fillRect/>
          </a:stretch>
        </p:blipFill>
        <p:spPr bwMode="auto">
          <a:xfrm>
            <a:off x="0" y="0"/>
            <a:ext cx="9156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860455" y="6273225"/>
            <a:ext cx="42835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generated tracks per crossing,  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600" b="1" kern="1200" baseline="-250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 </a:t>
            </a:r>
            <a: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&gt; 1 </a:t>
            </a:r>
            <a:r>
              <a:rPr lang="en-US" sz="1600" b="1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GeV</a:t>
            </a:r>
            <a: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/c cut, i.e. </a:t>
            </a:r>
            <a:r>
              <a:rPr lang="en-US" sz="1600" b="1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soft </a:t>
            </a:r>
            <a:r>
              <a:rPr lang="en-US" sz="16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tracks removed!</a:t>
            </a:r>
            <a:endParaRPr lang="en-US" sz="2800" b="1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066800" y="609600"/>
            <a:ext cx="27735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10</a:t>
            </a:r>
            <a:r>
              <a:rPr lang="en-US" sz="4000" b="1" kern="1200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35</a:t>
            </a:r>
            <a:r>
              <a:rPr lang="en-US" sz="4000" b="1" kern="1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cm</a:t>
            </a:r>
            <a:r>
              <a:rPr lang="en-US" sz="4000" b="1" kern="1200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-2</a:t>
            </a:r>
            <a:r>
              <a:rPr lang="en-US" sz="4000" b="1" kern="1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</a:t>
            </a:r>
            <a:r>
              <a:rPr lang="en-US" sz="4000" b="1" kern="1200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586740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I. Osborne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600" y="0"/>
            <a:ext cx="51780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Verdana" pitchFamily="34" charset="0"/>
              </a:rPr>
              <a:t>detector pile up</a:t>
            </a:r>
            <a:endParaRPr lang="en-US" sz="4400" b="1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2286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 200-300 events/#</a:t>
            </a:r>
            <a:r>
              <a:rPr lang="en-US" sz="2000" b="1" dirty="0" err="1" smtClean="0"/>
              <a:t>ing</a:t>
            </a:r>
            <a:r>
              <a:rPr lang="en-US" sz="2000" b="1" dirty="0" smtClean="0"/>
              <a:t>!?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6172200"/>
            <a:ext cx="330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↔ bunch spacing!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80" y="996585"/>
            <a:ext cx="8913600" cy="5597868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622145"/>
            <a:ext cx="49766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4320" y="46085"/>
            <a:ext cx="4102560" cy="64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3200" b="1" kern="1200" dirty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Preliminary Prototype Schedule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0" y="0"/>
            <a:ext cx="2066400" cy="927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300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Critical Reviews</a:t>
            </a:r>
          </a:p>
          <a:p>
            <a:pPr algn="ctr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</a:tabLst>
            </a:pPr>
            <a:r>
              <a:rPr lang="en-US" sz="2300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Fall 2009&amp;10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5597281" y="1036909"/>
            <a:ext cx="1869120" cy="1866436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6634081" y="1036909"/>
            <a:ext cx="832320" cy="3110727"/>
          </a:xfrm>
          <a:prstGeom prst="line">
            <a:avLst/>
          </a:prstGeom>
          <a:noFill/>
          <a:ln w="5472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Line 1"/>
          <p:cNvSpPr>
            <a:spLocks noChangeShapeType="1"/>
          </p:cNvSpPr>
          <p:nvPr/>
        </p:nvSpPr>
        <p:spPr bwMode="auto">
          <a:xfrm>
            <a:off x="0" y="686953"/>
            <a:ext cx="5184000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9681" y="119533"/>
            <a:ext cx="2702880" cy="64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3200" b="1" kern="1200" dirty="0">
                <a:solidFill>
                  <a:srgbClr val="0000FF"/>
                </a:solidFill>
                <a:latin typeface="Comic Sans MS" pitchFamily="66" charset="0"/>
                <a:ea typeface="AR PL ShanHeiSun Uni" charset="0"/>
                <a:cs typeface="AR PL ShanHeiSun Uni" charset="0"/>
              </a:rPr>
              <a:t>Global Crab Cavity Contributions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533400"/>
            <a:ext cx="7565760" cy="587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32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US-LARP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FY09 funding is good and expected to ramp up in the following </a:t>
            </a:r>
            <a:r>
              <a:rPr lang="en-US" sz="1600" b="1" kern="1200" dirty="0" smtClean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years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kern="1200" dirty="0" smtClean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focus </a:t>
            </a:r>
            <a:r>
              <a:rPr lang="en-US" sz="16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on cavity/coupler; </a:t>
            </a:r>
            <a:r>
              <a:rPr lang="en-US" sz="1600" dirty="0" smtClean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m</a:t>
            </a:r>
            <a:r>
              <a:rPr lang="en-US" sz="1600" kern="1200" dirty="0" smtClean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ostly </a:t>
            </a:r>
            <a:r>
              <a:rPr lang="en-US" sz="16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studies, </a:t>
            </a:r>
            <a:r>
              <a:rPr lang="en-US" sz="1600" b="1" kern="1200" dirty="0" smtClean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little hardware!? </a:t>
            </a:r>
            <a:r>
              <a:rPr lang="en-US" sz="1600" kern="1200" dirty="0" smtClean="0">
                <a:latin typeface="LMSans10" pitchFamily="32" charset="0"/>
                <a:ea typeface="AR PL ShanHeiSun Uni" charset="0"/>
                <a:cs typeface="AR PL ShanHeiSun Uni" charset="0"/>
              </a:rPr>
              <a:t>(except through SBIRs)</a:t>
            </a:r>
            <a:endParaRPr lang="en-US" sz="1600" kern="1200" dirty="0">
              <a:latin typeface="LMSans10" pitchFamily="32" charset="0"/>
              <a:ea typeface="AR PL ShanHeiSun Uni" charset="0"/>
              <a:cs typeface="AR PL ShanHeiSun Uni" charset="0"/>
            </a:endParaRP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UK/CERN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FP7 Budget sufficient for (670 k</a:t>
            </a:r>
            <a:r>
              <a:rPr lang="en-US" sz="1600" kern="1200" dirty="0">
                <a:solidFill>
                  <a:srgbClr val="0000FF"/>
                </a:solidFill>
                <a:latin typeface="LMSans10" pitchFamily="32" charset="0"/>
                <a:ea typeface="LMSans10" pitchFamily="32" charset="0"/>
                <a:cs typeface="LMSans10" pitchFamily="32" charset="0"/>
              </a:rPr>
              <a:t>€ for 3 yrs, 1.5 FTE/yr</a:t>
            </a:r>
            <a:r>
              <a:rPr lang="en-US" sz="16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): </a:t>
            </a:r>
          </a:p>
          <a:p>
            <a:pPr marL="979214" lvl="4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Cavity/coupler studies, LLRF, warm model &amp; testing (UK)</a:t>
            </a:r>
          </a:p>
          <a:p>
            <a:pPr marL="979214" lvl="4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Beam simulations, optics and installation issues (CERN)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Perhaps an increase in the following yrs</a:t>
            </a:r>
            <a:r>
              <a:rPr lang="en-US" sz="1600" b="1" kern="1200" dirty="0" smtClean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., </a:t>
            </a:r>
            <a:r>
              <a:rPr lang="en-US" sz="1600" b="1" kern="1200" dirty="0">
                <a:solidFill>
                  <a:srgbClr val="0000FF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experimental contributions (?)</a:t>
            </a: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KEK 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Cavity/coupler simulations based on super KEK-B type structure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Top level CERN-KEK agreement, funding request &amp; approval by Japanese 	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	government could allow major contributions </a:t>
            </a: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SBIRs (US-DOE)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AES-BNL/FNAL/LBL/SLAC (cavity, couplers, cryostat, tuner); </a:t>
            </a:r>
            <a:r>
              <a:rPr lang="en-US" sz="1600" b="1" kern="1200" dirty="0">
                <a:solidFill>
                  <a:srgbClr val="FF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waiting for SBIR approval(s)</a:t>
            </a:r>
          </a:p>
          <a:p>
            <a:pPr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Other Collaborators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kern="1200" dirty="0" err="1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Tsinghua</a:t>
            </a:r>
            <a:r>
              <a:rPr lang="en-US" sz="16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 University: Warm models &amp; testing (in collaboration with UK work)</a:t>
            </a:r>
          </a:p>
          <a:p>
            <a:pPr marL="587529" lvl="2" indent="-195843" algn="l" rtl="0" fontAlgn="base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1600" kern="1200" dirty="0" err="1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Jlab</a:t>
            </a:r>
            <a:r>
              <a:rPr lang="en-US" sz="1600" kern="1200" dirty="0">
                <a:solidFill>
                  <a:srgbClr val="000000"/>
                </a:solidFill>
                <a:latin typeface="LMSans10" pitchFamily="32" charset="0"/>
                <a:ea typeface="AR PL ShanHeiSun Uni" charset="0"/>
                <a:cs typeface="AR PL ShanHeiSun Uni" charset="0"/>
              </a:rPr>
              <a:t>: Very interested. Some activity ongoing on rod type compact structures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2672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“large </a:t>
            </a:r>
            <a:r>
              <a:rPr lang="en-US" sz="4400" b="1" kern="1200" dirty="0" err="1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Piwinski</a:t>
            </a:r>
            <a:r>
              <a:rPr lang="en-US" sz="4400" b="1" kern="1200" dirty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 angle” (LPA)</a:t>
            </a:r>
          </a:p>
        </p:txBody>
      </p:sp>
      <p:graphicFrame>
        <p:nvGraphicFramePr>
          <p:cNvPr id="3" name="Group 122"/>
          <p:cNvGraphicFramePr>
            <a:graphicFrameLocks noGrp="1"/>
          </p:cNvGraphicFramePr>
          <p:nvPr/>
        </p:nvGraphicFramePr>
        <p:xfrm>
          <a:off x="381000" y="1447800"/>
          <a:ext cx="8159750" cy="3251200"/>
        </p:xfrm>
        <a:graphic>
          <a:graphicData uri="http://schemas.openxmlformats.org/drawingml/2006/table">
            <a:tbl>
              <a:tblPr/>
              <a:tblGrid>
                <a:gridCol w="2085975"/>
                <a:gridCol w="2954338"/>
                <a:gridCol w="3119437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If SPS can accelerate 6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</a:rPr>
                        <a:t>´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GB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p/b (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0" lang="en-GB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~0.7 eVs)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If SPS </a:t>
                      </a:r>
                      <a:r>
                        <a:rPr kumimoji="0" lang="en-GB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cannot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accelerate 6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</a:rPr>
                        <a:t>´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p/b 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  <a:r>
                        <a:rPr kumimoji="0" lang="en-GB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~0.7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eVs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“Best” choice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Generate beam in PS2 at capture [PS2/1]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Slip stacking at high 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[SPS/4]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“Alternative” choice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Generate beam in PS2 by merging [PS2/2]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Other (new) ideas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687" y="914400"/>
            <a:ext cx="896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generation &amp; stability of 50-ns long flat intense bunches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132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R. </a:t>
            </a:r>
            <a:r>
              <a:rPr lang="en-US" sz="16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Garoby</a:t>
            </a:r>
            <a:endParaRPr lang="en-US" sz="1600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CARE-HHH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BEAM’07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1600200" y="4267200"/>
            <a:ext cx="5410200" cy="2590800"/>
            <a:chOff x="10100" y="1333500"/>
            <a:chExt cx="8524300" cy="4762500"/>
          </a:xfrm>
        </p:grpSpPr>
        <p:pic>
          <p:nvPicPr>
            <p:cNvPr id="8" name="Picture 3" descr="Tomoscope_11-Nov-08-1924-a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1333500"/>
              <a:ext cx="5253038" cy="475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S-mountainrange-081111-esme-mountainrange-predec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4900" y="2286000"/>
              <a:ext cx="3619500" cy="31718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90600" y="1333500"/>
              <a:ext cx="3390900" cy="47625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1333500"/>
              <a:ext cx="3390900" cy="47625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267200" y="5067300"/>
              <a:ext cx="1018358" cy="62234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h=21</a:t>
              </a:r>
              <a:endPara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4114800" y="4114800"/>
              <a:ext cx="1566433" cy="62234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h=21+42</a:t>
              </a:r>
              <a:endParaRPr lang="en-US" sz="28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533900" y="4695265"/>
              <a:ext cx="158562" cy="2801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4533900" y="3619500"/>
              <a:ext cx="190500" cy="4953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342899" y="3962401"/>
              <a:ext cx="1513392" cy="62234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95 </a:t>
              </a:r>
              <a:r>
                <a:rPr lang="en-US" sz="1600" kern="1200" dirty="0" err="1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msec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2001" y="4555191"/>
              <a:ext cx="208584" cy="283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10800000">
              <a:off x="762000" y="3657600"/>
              <a:ext cx="1905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0100" y="4835338"/>
              <a:ext cx="1546271" cy="62234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35 </a:t>
              </a:r>
              <a:r>
                <a:rPr lang="en-US" sz="1600" kern="1200" dirty="0" err="1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msec</a:t>
              </a:r>
              <a:endParaRPr lang="en-US" sz="16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419100" y="4610100"/>
              <a:ext cx="1524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10800000">
              <a:off x="381000" y="54483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120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>
              <a:off x="304800" y="4838700"/>
              <a:ext cx="7239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266700" y="5410200"/>
              <a:ext cx="7239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438400" y="4343400"/>
            <a:ext cx="1657826" cy="30777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Experimental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3000" y="4343400"/>
            <a:ext cx="1580882" cy="307777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ESME Simulation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0" y="4141872"/>
            <a:ext cx="2095445" cy="2716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studies of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flat-bunch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generation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 the CERN PS,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C. </a:t>
            </a:r>
            <a:r>
              <a:rPr lang="en-US" sz="2000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Bhat</a:t>
            </a: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(FNAL),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2008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05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HHH-LARP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collaboration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29718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  <a:r>
              <a:rPr lang="en-US" sz="2000" b="1" i="1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any questions, SPS </a:t>
            </a:r>
            <a:r>
              <a:rPr lang="en-US" sz="2000" b="1" i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may be bottleneck!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64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low </a:t>
            </a:r>
            <a:r>
              <a:rPr lang="en-US" sz="4400" b="1" kern="1200" dirty="0" err="1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emittance</a:t>
            </a:r>
            <a:r>
              <a:rPr lang="en-US" sz="4400" b="1" kern="1200" dirty="0">
                <a:solidFill>
                  <a:srgbClr val="0033CC"/>
                </a:solidFill>
                <a:latin typeface="Verdana" pitchFamily="34" charset="0"/>
                <a:ea typeface="+mn-ea"/>
                <a:cs typeface="+mn-cs"/>
              </a:rPr>
              <a:t> (LE) schemes</a:t>
            </a:r>
          </a:p>
        </p:txBody>
      </p:sp>
      <p:graphicFrame>
        <p:nvGraphicFramePr>
          <p:cNvPr id="3" name="Group 146"/>
          <p:cNvGraphicFramePr>
            <a:graphicFrameLocks noGrp="1"/>
          </p:cNvGraphicFramePr>
          <p:nvPr/>
        </p:nvGraphicFramePr>
        <p:xfrm>
          <a:off x="228601" y="838200"/>
          <a:ext cx="5105399" cy="5721431"/>
        </p:xfrm>
        <a:graphic>
          <a:graphicData uri="http://schemas.openxmlformats.org/drawingml/2006/table">
            <a:tbl>
              <a:tblPr/>
              <a:tblGrid>
                <a:gridCol w="1828799"/>
                <a:gridCol w="1447800"/>
                <a:gridCol w="914400"/>
                <a:gridCol w="914400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parameter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symbol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LE 1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LE 2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548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transverse emittance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protons per bunch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2.36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beam current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 [A]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0.86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beta* at IP1&amp;5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0.15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full crossing angle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rad]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Piwinski parameter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f=q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/(2*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*)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geometric reduction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597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luminosity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events per #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309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initial lumi lifetime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151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effective luminosity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turnaround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=10 h)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</a:t>
                      </a:r>
                      <a:r>
                        <a:rPr kumimoji="0" lang="en-US" sz="14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14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run,opt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8.4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151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effective luminosity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turnaround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=5 h)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eff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14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run,opt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e-c heat SEY=1.4(1.3)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 [W/m]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1.0 (0.6)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~1.6 (1.1)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768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SR heat load 4.6-20 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SR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[W/m]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image current heat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[W/m]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0.33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75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gas-s. 100 h (10 h)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[W/m]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0.06 (0.6)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 (0.8)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6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extent luminous region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[cm]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06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422095" y="1981200"/>
            <a:ext cx="3721905" cy="2833026"/>
            <a:chOff x="5422095" y="1524000"/>
            <a:chExt cx="3721905" cy="2833026"/>
          </a:xfrm>
        </p:grpSpPr>
        <p:pic>
          <p:nvPicPr>
            <p:cNvPr id="4" name="Picture 3" descr="workingpoin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2095" y="1524000"/>
              <a:ext cx="3721905" cy="283302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7162800" y="3048000"/>
              <a:ext cx="762000" cy="304800"/>
            </a:xfrm>
            <a:prstGeom prst="line">
              <a:avLst/>
            </a:prstGeom>
            <a:ln w="34925">
              <a:solidFill>
                <a:srgbClr val="0000FF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86600" y="3429000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</a:rPr>
                <a:t>LE2</a:t>
              </a:r>
              <a:endParaRPr lang="en-US" sz="1000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4800" y="3048000"/>
              <a:ext cx="4187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FF"/>
                  </a:solidFill>
                </a:rPr>
                <a:t>LE1</a:t>
              </a:r>
              <a:endParaRPr lang="en-US" sz="1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0" y="838200"/>
            <a:ext cx="37401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trade off </a:t>
            </a:r>
          </a:p>
          <a:p>
            <a:r>
              <a:rPr lang="en-US" dirty="0" smtClean="0"/>
              <a:t>intensity vs. </a:t>
            </a:r>
            <a:r>
              <a:rPr lang="en-US" dirty="0" err="1" smtClean="0"/>
              <a:t>emittance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4953000"/>
            <a:ext cx="30861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33CC33"/>
                </a:solidFill>
              </a:rPr>
              <a:t>smaller brightness is </a:t>
            </a:r>
          </a:p>
          <a:p>
            <a:r>
              <a:rPr lang="en-US" sz="2000" b="1" i="1" dirty="0" smtClean="0">
                <a:solidFill>
                  <a:srgbClr val="33CC33"/>
                </a:solidFill>
              </a:rPr>
              <a:t>easier for injectors, but </a:t>
            </a:r>
          </a:p>
          <a:p>
            <a:r>
              <a:rPr lang="en-US" sz="2000" b="1" i="1" dirty="0" smtClean="0">
                <a:solidFill>
                  <a:srgbClr val="33CC33"/>
                </a:solidFill>
              </a:rPr>
              <a:t>it comes together with </a:t>
            </a:r>
          </a:p>
          <a:p>
            <a:r>
              <a:rPr lang="en-US" sz="2000" b="1" i="1" dirty="0" smtClean="0">
                <a:solidFill>
                  <a:srgbClr val="33CC33"/>
                </a:solidFill>
              </a:rPr>
              <a:t>higher  bunch charge, </a:t>
            </a:r>
          </a:p>
          <a:p>
            <a:r>
              <a:rPr lang="en-US" sz="2000" b="1" i="1" dirty="0" smtClean="0">
                <a:solidFill>
                  <a:srgbClr val="33CC33"/>
                </a:solidFill>
              </a:rPr>
              <a:t>higher heat load etc.</a:t>
            </a:r>
            <a:endParaRPr lang="en-US" sz="2000" b="1" i="1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00200" y="0"/>
            <a:ext cx="5772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latin typeface="Verdana" pitchFamily="34" charset="0"/>
              </a:rPr>
              <a:t>some conclusions</a:t>
            </a:r>
            <a:endParaRPr lang="en-US" sz="4400" b="1" dirty="0">
              <a:solidFill>
                <a:srgbClr val="FFC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762000"/>
            <a:ext cx="8991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 nominal LHC is challenging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 upgrade of collimation system mandatory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beam parameter sets evolved over past 8 years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several scenarios exist on paper which may 	reach 10x nominal luminosity with acceptable 	heat 	load &amp; pile up; different merits and  	drawbacks (</a:t>
            </a:r>
            <a:r>
              <a:rPr lang="en-US" b="1" i="1" dirty="0" smtClean="0"/>
              <a:t>not in a corner</a:t>
            </a:r>
            <a:r>
              <a:rPr lang="en-US" b="1" dirty="0" smtClean="0"/>
              <a:t>)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if possible, raising beam intensity is preferred 	over reducing </a:t>
            </a:r>
            <a:r>
              <a:rPr lang="en-US" b="1" dirty="0" smtClean="0">
                <a:latin typeface="Symbol" pitchFamily="18" charset="2"/>
              </a:rPr>
              <a:t>b</a:t>
            </a:r>
            <a:r>
              <a:rPr lang="en-US" b="1" dirty="0" smtClean="0"/>
              <a:t>* (better beam lifetime) ; </a:t>
            </a:r>
            <a:r>
              <a:rPr lang="en-US" b="1" dirty="0" smtClean="0">
                <a:solidFill>
                  <a:srgbClr val="FFFF00"/>
                </a:solidFill>
              </a:rPr>
              <a:t>	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/>
              <a:t>but </a:t>
            </a:r>
            <a:r>
              <a:rPr lang="en-US" b="1" dirty="0" smtClean="0">
                <a:solidFill>
                  <a:srgbClr val="FFFF00"/>
                </a:solidFill>
              </a:rPr>
              <a:t>intensity might be limited by collimation!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 low-</a:t>
            </a:r>
            <a:r>
              <a:rPr lang="en-US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b="1" dirty="0" smtClean="0">
                <a:solidFill>
                  <a:srgbClr val="FFFF00"/>
                </a:solidFill>
              </a:rPr>
              <a:t>* schemes call for crab cavities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 needed: </a:t>
            </a:r>
            <a:r>
              <a:rPr lang="en-US" b="1" dirty="0" smtClean="0"/>
              <a:t>work on </a:t>
            </a:r>
            <a:r>
              <a:rPr lang="en-US" b="1" dirty="0" err="1" smtClean="0"/>
              <a:t>s.c</a:t>
            </a:r>
            <a:r>
              <a:rPr lang="en-US" b="1" dirty="0" smtClean="0"/>
              <a:t>. IR magnets for phase-2 and 	on complementary measures (crab cavities, 	LR beam-beam compensation, etc. 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819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FFC000"/>
                </a:solidFill>
                <a:latin typeface="Verdana" pitchFamily="34" charset="0"/>
              </a:rPr>
              <a:t>thank you!</a:t>
            </a:r>
            <a:endParaRPr lang="en-US" sz="4800" i="1" dirty="0">
              <a:solidFill>
                <a:srgbClr val="FFC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09800"/>
            <a:ext cx="8007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appendix:</a:t>
            </a:r>
          </a:p>
          <a:p>
            <a:endParaRPr lang="en-US" sz="3600" dirty="0" smtClean="0"/>
          </a:p>
          <a:p>
            <a:r>
              <a:rPr lang="en-US" sz="3600" dirty="0" smtClean="0"/>
              <a:t>more details on collimation constraints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3940175" y="2416175"/>
            <a:ext cx="2133600" cy="762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209800" y="5410200"/>
            <a:ext cx="2133600" cy="7620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buNone/>
            </a:pPr>
            <a:r>
              <a:rPr lang="en-US" dirty="0" smtClean="0">
                <a:ea typeface="ＭＳ Ｐゴシック" charset="-128"/>
              </a:rPr>
              <a:t>Maximum </a:t>
            </a:r>
            <a:r>
              <a:rPr lang="en-US" b="1" u="sng" dirty="0" smtClean="0">
                <a:ea typeface="ＭＳ Ｐゴシック" charset="-128"/>
              </a:rPr>
              <a:t>beam loss at 7 </a:t>
            </a:r>
            <a:r>
              <a:rPr lang="en-US" b="1" u="sng" dirty="0" err="1" smtClean="0">
                <a:ea typeface="ＭＳ Ｐゴシック" charset="-128"/>
              </a:rPr>
              <a:t>TeV</a:t>
            </a:r>
            <a:r>
              <a:rPr lang="en-US" dirty="0" smtClean="0">
                <a:ea typeface="ＭＳ Ｐゴシック" charset="-128"/>
              </a:rPr>
              <a:t>:  1% of beam over 10 s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                 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500 kW</a:t>
            </a:r>
          </a:p>
          <a:p>
            <a:endParaRPr lang="en-US" sz="3600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pPr>
              <a:buNone/>
            </a:pPr>
            <a:r>
              <a:rPr lang="en-US" b="1" u="sng" dirty="0" smtClean="0">
                <a:ea typeface="ＭＳ Ｐゴシック" charset="-128"/>
              </a:rPr>
              <a:t>Quench limit</a:t>
            </a:r>
            <a:r>
              <a:rPr lang="en-US" dirty="0" smtClean="0">
                <a:ea typeface="ＭＳ Ｐゴシック" charset="-128"/>
              </a:rPr>
              <a:t> of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SC LHC magnet:</a:t>
            </a:r>
          </a:p>
          <a:p>
            <a:endParaRPr lang="en-US" sz="1000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3600" dirty="0" smtClean="0">
                <a:solidFill>
                  <a:srgbClr val="0066FF"/>
                </a:solidFill>
                <a:ea typeface="ＭＳ Ｐゴシック" charset="-128"/>
              </a:rPr>
              <a:t>		</a:t>
            </a:r>
            <a:r>
              <a:rPr lang="en-US" sz="3600" dirty="0" smtClean="0">
                <a:solidFill>
                  <a:srgbClr val="0066FF"/>
                </a:solidFill>
                <a:ea typeface="ＭＳ Ｐゴシック" charset="-128"/>
                <a:sym typeface="Wingdings" pitchFamily="2" charset="2"/>
              </a:rPr>
              <a:t>         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sym typeface="Wingdings" pitchFamily="2" charset="2"/>
              </a:rPr>
              <a:t>8.5 W/m</a:t>
            </a:r>
            <a:endParaRPr lang="en-US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pic>
        <p:nvPicPr>
          <p:cNvPr id="147462" name="Picture 6" descr="3d-tunnel-picture-with-S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800"/>
            <a:ext cx="3429000" cy="2571750"/>
          </a:xfrm>
          <a:prstGeom prst="rect">
            <a:avLst/>
          </a:prstGeom>
          <a:noFill/>
        </p:spPr>
      </p:pic>
      <p:sp>
        <p:nvSpPr>
          <p:cNvPr id="147463" name="AutoShape 7"/>
          <p:cNvSpPr>
            <a:spLocks noChangeArrowheads="1"/>
          </p:cNvSpPr>
          <p:nvPr/>
        </p:nvSpPr>
        <p:spPr bwMode="auto">
          <a:xfrm rot="1870107">
            <a:off x="3962400" y="3276600"/>
            <a:ext cx="381000" cy="1981200"/>
          </a:xfrm>
          <a:prstGeom prst="upDownArrow">
            <a:avLst>
              <a:gd name="adj1" fmla="val 50000"/>
              <a:gd name="adj2" fmla="val 104000"/>
            </a:avLst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0" y="6457890"/>
            <a:ext cx="299646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R. </a:t>
            </a:r>
            <a:r>
              <a:rPr lang="en-US" sz="20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Assmann</a:t>
            </a: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- HHH 2008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rPr>
              <a:t>c</a:t>
            </a:r>
            <a:r>
              <a:rPr lang="en-US" sz="4400" b="1" dirty="0" err="1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rPr>
              <a:t>ollimation</a:t>
            </a:r>
            <a:r>
              <a:rPr lang="en-US" sz="4400" b="1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rPr>
              <a:t> –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rPr>
              <a:t> quench prevention</a:t>
            </a:r>
            <a:endParaRPr lang="en-US" dirty="0">
              <a:solidFill>
                <a:srgbClr val="00000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077913"/>
            <a:ext cx="8636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ＭＳ Ｐゴシック" charset="-128"/>
              </a:rPr>
              <a:t>c</a:t>
            </a:r>
            <a:r>
              <a:rPr lang="en-US" b="1" dirty="0" smtClean="0">
                <a:latin typeface="Verdana" pitchFamily="34" charset="0"/>
                <a:ea typeface="ＭＳ Ｐゴシック" charset="-128"/>
              </a:rPr>
              <a:t>ollimation performance</a:t>
            </a:r>
            <a:r>
              <a:rPr lang="en-US" sz="3600" dirty="0" smtClean="0">
                <a:latin typeface="Verdana" pitchFamily="34" charset="0"/>
                <a:ea typeface="ＭＳ Ｐゴシック" charset="-128"/>
              </a:rPr>
              <a:t> </a:t>
            </a:r>
            <a:br>
              <a:rPr lang="en-US" sz="3600" dirty="0" smtClean="0">
                <a:latin typeface="Verdana" pitchFamily="34" charset="0"/>
                <a:ea typeface="ＭＳ Ｐゴシック" charset="-128"/>
              </a:rPr>
            </a:br>
            <a:r>
              <a:rPr lang="en-US" sz="3600" dirty="0" smtClean="0">
                <a:latin typeface="Verdana" pitchFamily="34" charset="0"/>
                <a:ea typeface="ＭＳ Ｐゴシック" charset="-128"/>
              </a:rPr>
              <a:t> </a:t>
            </a:r>
            <a:r>
              <a:rPr lang="en-US" sz="2400" dirty="0" smtClean="0">
                <a:latin typeface="Verdana" pitchFamily="34" charset="0"/>
                <a:ea typeface="ＭＳ Ｐゴシック" charset="-128"/>
              </a:rPr>
              <a:t>- Cleaning Inefficiency 7 </a:t>
            </a:r>
            <a:r>
              <a:rPr lang="en-US" sz="2400" dirty="0" err="1" smtClean="0">
                <a:latin typeface="Verdana" pitchFamily="34" charset="0"/>
                <a:ea typeface="ＭＳ Ｐゴシック" charset="-128"/>
              </a:rPr>
              <a:t>TeV</a:t>
            </a:r>
            <a:r>
              <a:rPr lang="en-US" sz="2400" dirty="0" smtClean="0">
                <a:latin typeface="Verdana" pitchFamily="34" charset="0"/>
                <a:ea typeface="ＭＳ Ｐゴシック" charset="-128"/>
              </a:rPr>
              <a:t> -</a:t>
            </a:r>
            <a:endParaRPr lang="en-US" sz="1800" dirty="0" smtClean="0">
              <a:latin typeface="Verdana" pitchFamily="34" charset="0"/>
              <a:ea typeface="ＭＳ Ｐゴシック" charset="-128"/>
            </a:endParaRPr>
          </a:p>
        </p:txBody>
      </p:sp>
      <p:cxnSp>
        <p:nvCxnSpPr>
          <p:cNvPr id="133125" name="Straight Arrow Connector 5"/>
          <p:cNvCxnSpPr>
            <a:cxnSpLocks noChangeShapeType="1"/>
          </p:cNvCxnSpPr>
          <p:nvPr/>
        </p:nvCxnSpPr>
        <p:spPr bwMode="auto">
          <a:xfrm flipH="1">
            <a:off x="8967788" y="1260475"/>
            <a:ext cx="22225" cy="461803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33126" name="TextBox 7"/>
          <p:cNvSpPr txBox="1">
            <a:spLocks noChangeArrowheads="1"/>
          </p:cNvSpPr>
          <p:nvPr/>
        </p:nvSpPr>
        <p:spPr bwMode="auto">
          <a:xfrm>
            <a:off x="8194675" y="5614988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better</a:t>
            </a:r>
          </a:p>
        </p:txBody>
      </p:sp>
      <p:sp>
        <p:nvSpPr>
          <p:cNvPr id="133127" name="TextBox 8"/>
          <p:cNvSpPr txBox="1">
            <a:spLocks noChangeArrowheads="1"/>
          </p:cNvSpPr>
          <p:nvPr/>
        </p:nvSpPr>
        <p:spPr bwMode="auto">
          <a:xfrm>
            <a:off x="8242300" y="112395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worse</a:t>
            </a:r>
          </a:p>
        </p:txBody>
      </p:sp>
      <p:sp>
        <p:nvSpPr>
          <p:cNvPr id="133128" name="TextBox 9"/>
          <p:cNvSpPr txBox="1">
            <a:spLocks noChangeArrowheads="1"/>
          </p:cNvSpPr>
          <p:nvPr/>
        </p:nvSpPr>
        <p:spPr bwMode="auto">
          <a:xfrm rot="-5400000">
            <a:off x="-1693069" y="3182144"/>
            <a:ext cx="412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Cleaning Inefficiency (~Leakage)</a:t>
            </a:r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>
            <a:off x="1404938" y="5291138"/>
            <a:ext cx="7358062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1789113" y="6316663"/>
            <a:ext cx="541337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132" name="Line 12"/>
          <p:cNvSpPr>
            <a:spLocks noChangeShapeType="1"/>
          </p:cNvSpPr>
          <p:nvPr/>
        </p:nvSpPr>
        <p:spPr bwMode="auto">
          <a:xfrm flipV="1">
            <a:off x="1803400" y="5291138"/>
            <a:ext cx="0" cy="10255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2357438" y="6146800"/>
            <a:ext cx="6242415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kern="1200" dirty="0">
                <a:solidFill>
                  <a:srgbClr val="0066FF"/>
                </a:solidFill>
                <a:latin typeface="Arial" charset="0"/>
                <a:ea typeface="+mn-ea"/>
                <a:cs typeface="+mn-cs"/>
              </a:rPr>
              <a:t>requirement for design quench limit, BLM thresholds and specified loss rates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77800" y="6015038"/>
            <a:ext cx="124142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PhD C. Bracco</a:t>
            </a: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0" y="6400800"/>
            <a:ext cx="299646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R. </a:t>
            </a:r>
            <a:r>
              <a:rPr lang="en-US" sz="20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Assmann</a:t>
            </a: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- HHH 2008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515100" y="3467100"/>
            <a:ext cx="3276600" cy="1588"/>
          </a:xfrm>
          <a:prstGeom prst="line">
            <a:avLst/>
          </a:prstGeom>
          <a:ln w="349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34200" y="4038600"/>
            <a:ext cx="1184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kern="1200" dirty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factor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kern="1200" dirty="0">
                <a:solidFill>
                  <a:srgbClr val="009999"/>
                </a:solidFill>
                <a:latin typeface="Arial" charset="0"/>
                <a:ea typeface="+mn-ea"/>
                <a:cs typeface="+mn-cs"/>
              </a:rPr>
              <a:t>20!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1268413"/>
            <a:ext cx="7620000" cy="46132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1852613" y="1173163"/>
            <a:ext cx="515237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66FF"/>
                </a:solidFill>
                <a:latin typeface="Arial" charset="0"/>
                <a:ea typeface="+mn-ea"/>
                <a:cs typeface="+mn-cs"/>
              </a:rPr>
              <a:t>Larger gaps and lower impedance…</a:t>
            </a:r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6934200" y="1371600"/>
            <a:ext cx="642937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 flipV="1">
            <a:off x="8153400" y="1905000"/>
            <a:ext cx="0" cy="56197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7481888" y="2590800"/>
            <a:ext cx="1662112" cy="132343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66FF"/>
                </a:solidFill>
                <a:latin typeface="Arial" charset="0"/>
                <a:ea typeface="+mn-ea"/>
                <a:cs typeface="+mn-cs"/>
              </a:rPr>
              <a:t>Higher inefficiency,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66FF"/>
                </a:solidFill>
                <a:latin typeface="Arial" charset="0"/>
                <a:ea typeface="+mn-ea"/>
                <a:cs typeface="+mn-cs"/>
              </a:rPr>
              <a:t>less cleaning performance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0" y="5791200"/>
            <a:ext cx="9276899" cy="72660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398463" algn="l"/>
              </a:tabLst>
            </a:pPr>
            <a:r>
              <a:rPr lang="en-US" sz="1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 	</a:t>
            </a:r>
            <a:r>
              <a:rPr lang="en-US" sz="1800" b="1" kern="1200" dirty="0">
                <a:solidFill>
                  <a:srgbClr val="FF33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Phase I IR upgrade will not improve intensity limit from phase I collimation!</a:t>
            </a:r>
            <a:br>
              <a:rPr lang="en-US" sz="1800" b="1" kern="1200" dirty="0">
                <a:solidFill>
                  <a:srgbClr val="FF33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</a:br>
            <a:r>
              <a:rPr lang="en-US" sz="18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Additional room from triplet aperture can only be used after collimation upgrade </a:t>
            </a:r>
            <a:endParaRPr lang="en-US" sz="18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7700963" y="5489575"/>
            <a:ext cx="1241425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PhD C. Bracco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rPr>
              <a:t>collimation performance II</a:t>
            </a:r>
            <a:r>
              <a:rPr lang="en-US" sz="36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rPr>
              <a:t> </a:t>
            </a:r>
            <a:br>
              <a:rPr lang="en-US" sz="36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+mn-cs"/>
              </a:rPr>
            </a:br>
            <a:endParaRPr lang="en-US" dirty="0">
              <a:solidFill>
                <a:srgbClr val="000000"/>
              </a:solidFill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147539" y="6457890"/>
            <a:ext cx="299646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R. </a:t>
            </a:r>
            <a:r>
              <a:rPr lang="en-US" sz="20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Assmann</a:t>
            </a: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- HHH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FZfig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8305800" cy="5072063"/>
          </a:xfrm>
          <a:prstGeom prst="rect">
            <a:avLst/>
          </a:prstGeom>
          <a:noFill/>
        </p:spPr>
      </p:pic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0" y="0"/>
            <a:ext cx="94067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long-range (LR) </a:t>
            </a:r>
            <a:r>
              <a:rPr lang="en-US" sz="44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beam-beam </a:t>
            </a: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2819400" y="1447800"/>
            <a:ext cx="3019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30 LR collisions / </a:t>
            </a: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IP, </a:t>
            </a:r>
            <a:endParaRPr lang="en-US" sz="24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120 </a:t>
            </a: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in total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867400"/>
            <a:ext cx="619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→ beam losses, </a:t>
            </a:r>
            <a:r>
              <a:rPr lang="en-US" b="1" i="1" dirty="0" smtClean="0">
                <a:solidFill>
                  <a:srgbClr val="FF0000"/>
                </a:solidFill>
              </a:rPr>
              <a:t>poor beam lifetime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334780"/>
            <a:ext cx="752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↔ minimum crossing angle &amp; </a:t>
            </a:r>
            <a:r>
              <a:rPr lang="en-US" b="1" i="1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b="1" i="1" dirty="0" smtClean="0">
                <a:solidFill>
                  <a:srgbClr val="0000FF"/>
                </a:solidFill>
              </a:rPr>
              <a:t>*,  aperture!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Verdana" pitchFamily="34" charset="0"/>
                <a:ea typeface="ＭＳ Ｐゴシック" charset="-128"/>
              </a:rPr>
              <a:t>p </a:t>
            </a:r>
            <a:r>
              <a:rPr lang="en-US" sz="3600" b="1" dirty="0">
                <a:latin typeface="Verdana" pitchFamily="34" charset="0"/>
                <a:ea typeface="ＭＳ Ｐゴシック" charset="-128"/>
              </a:rPr>
              <a:t>c</a:t>
            </a:r>
            <a:r>
              <a:rPr lang="en-US" sz="3600" b="1" dirty="0" smtClean="0">
                <a:latin typeface="Verdana" pitchFamily="34" charset="0"/>
                <a:ea typeface="ＭＳ Ｐゴシック" charset="-128"/>
              </a:rPr>
              <a:t>ollimation </a:t>
            </a:r>
            <a:r>
              <a:rPr lang="en-US" sz="3600" b="1" dirty="0">
                <a:latin typeface="Verdana" pitchFamily="34" charset="0"/>
                <a:ea typeface="ＭＳ Ｐゴシック" charset="-128"/>
              </a:rPr>
              <a:t>e</a:t>
            </a:r>
            <a:r>
              <a:rPr lang="en-US" sz="3600" b="1" dirty="0" smtClean="0">
                <a:latin typeface="Verdana" pitchFamily="34" charset="0"/>
                <a:ea typeface="ＭＳ Ｐゴシック" charset="-128"/>
              </a:rPr>
              <a:t>fficiency w. “phase II” Cu &amp; Cryogenic Collimators</a:t>
            </a:r>
          </a:p>
        </p:txBody>
      </p:sp>
      <p:pic>
        <p:nvPicPr>
          <p:cNvPr id="6554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143000"/>
            <a:ext cx="91535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Box 6"/>
          <p:cNvSpPr txBox="1">
            <a:spLocks noChangeArrowheads="1"/>
          </p:cNvSpPr>
          <p:nvPr/>
        </p:nvSpPr>
        <p:spPr bwMode="auto">
          <a:xfrm>
            <a:off x="152400" y="4572000"/>
            <a:ext cx="87931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inefficiency reduces by factor 30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(good for nominal intensity)</a:t>
            </a:r>
          </a:p>
          <a:p>
            <a:pPr algn="l" rtl="0" fontAlgn="base"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caution: </a:t>
            </a:r>
            <a:r>
              <a:rPr lang="en-US" sz="2400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further studies must show feasibility of this proposal 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cryogenic collimators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will be studied as part of FP7 with GSI in Germany</a:t>
            </a:r>
          </a:p>
        </p:txBody>
      </p:sp>
      <p:sp>
        <p:nvSpPr>
          <p:cNvPr id="65542" name="Down Arrow 5"/>
          <p:cNvSpPr>
            <a:spLocks noChangeArrowheads="1"/>
          </p:cNvSpPr>
          <p:nvPr/>
        </p:nvSpPr>
        <p:spPr bwMode="auto">
          <a:xfrm>
            <a:off x="6915150" y="2878138"/>
            <a:ext cx="182563" cy="565150"/>
          </a:xfrm>
          <a:prstGeom prst="downArrow">
            <a:avLst>
              <a:gd name="adj1" fmla="val 50000"/>
              <a:gd name="adj2" fmla="val 5030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1454150" y="1590675"/>
            <a:ext cx="42814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99.997 %/m </a:t>
            </a:r>
            <a:r>
              <a:rPr lang="en-US" sz="2400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 99.99992 %/m</a:t>
            </a:r>
            <a:endParaRPr lang="en-US" sz="2400" kern="12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877050" y="1008063"/>
            <a:ext cx="1895475" cy="27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T. Weiler &amp; R. Assmann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47539" y="6457890"/>
            <a:ext cx="299646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R. </a:t>
            </a:r>
            <a:r>
              <a:rPr lang="en-US" sz="20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Assmann</a:t>
            </a: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- HHH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r>
              <a:rPr lang="en-US" b="1" dirty="0">
                <a:latin typeface="Verdana" pitchFamily="34" charset="0"/>
                <a:ea typeface="ＭＳ Ｐゴシック" charset="-128"/>
              </a:rPr>
              <a:t>c</a:t>
            </a:r>
            <a:r>
              <a:rPr lang="en-US" b="1" dirty="0" smtClean="0">
                <a:latin typeface="Verdana" pitchFamily="34" charset="0"/>
                <a:ea typeface="ＭＳ Ｐゴシック" charset="-128"/>
              </a:rPr>
              <a:t>ollimation time line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27663"/>
          </a:xfrm>
        </p:spPr>
        <p:txBody>
          <a:bodyPr/>
          <a:lstStyle/>
          <a:p>
            <a:pPr>
              <a:spcBef>
                <a:spcPct val="30000"/>
              </a:spcBef>
              <a:spcAft>
                <a:spcPts val="600"/>
              </a:spcAft>
              <a:buNone/>
            </a:pPr>
            <a:r>
              <a:rPr lang="en-US" sz="2000" dirty="0" smtClean="0">
                <a:ea typeface="ＭＳ Ｐゴシック" charset="-128"/>
              </a:rPr>
              <a:t>Present view, to be refined in 2009 review:</a:t>
            </a:r>
          </a:p>
          <a:p>
            <a:pPr marL="515938" lvl="1" indent="-284163">
              <a:spcBef>
                <a:spcPct val="30000"/>
              </a:spcBef>
              <a:spcAft>
                <a:spcPts val="600"/>
              </a:spcAft>
            </a:pPr>
            <a:r>
              <a:rPr lang="en-US" sz="2000" b="1" u="sng" dirty="0" smtClean="0">
                <a:ea typeface="ＭＳ Ｐゴシック" charset="-128"/>
              </a:rPr>
              <a:t>February 2009</a:t>
            </a:r>
            <a:r>
              <a:rPr lang="en-US" sz="2000" dirty="0" smtClean="0">
                <a:ea typeface="ＭＳ Ｐゴシック" charset="-128"/>
              </a:rPr>
              <a:t>: First phase II project decisions. Design work on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 phase II TCSM </a:t>
            </a:r>
            <a:r>
              <a:rPr lang="en-US" sz="2000" dirty="0" smtClean="0">
                <a:ea typeface="ＭＳ Ｐゴシック" charset="-128"/>
              </a:rPr>
              <a:t>ongoing at LARP and CERN. Work on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 beam test stand </a:t>
            </a:r>
            <a:r>
              <a:rPr lang="en-US" sz="2000" dirty="0" smtClean="0">
                <a:ea typeface="ＭＳ Ｐゴシック" charset="-128"/>
              </a:rPr>
              <a:t>at CERN</a:t>
            </a:r>
          </a:p>
          <a:p>
            <a:pPr marL="515938" lvl="1" indent="-284163">
              <a:spcBef>
                <a:spcPct val="30000"/>
              </a:spcBef>
              <a:spcAft>
                <a:spcPts val="600"/>
              </a:spcAft>
            </a:pPr>
            <a:r>
              <a:rPr lang="en-US" sz="2000" b="1" u="sng" dirty="0" smtClean="0">
                <a:ea typeface="ＭＳ Ｐゴシック" charset="-128"/>
              </a:rPr>
              <a:t>April 2009</a:t>
            </a:r>
            <a:r>
              <a:rPr lang="en-US" sz="2000" dirty="0" smtClean="0">
                <a:ea typeface="ＭＳ Ｐゴシック" charset="-128"/>
              </a:rPr>
              <a:t>: Start of FP7 project on collimation </a:t>
            </a:r>
            <a:r>
              <a:rPr lang="en-US" sz="2000" dirty="0" smtClean="0">
                <a:ea typeface="ＭＳ Ｐゴシック" charset="-128"/>
                <a:sym typeface="Wingdings" pitchFamily="2" charset="2"/>
              </a:rPr>
              <a:t> Start of development for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  <a:sym typeface="Wingdings" pitchFamily="2" charset="2"/>
              </a:rPr>
              <a:t>cryogenic collimator </a:t>
            </a:r>
            <a:r>
              <a:rPr lang="en-US" sz="2000" dirty="0" smtClean="0">
                <a:ea typeface="ＭＳ Ｐゴシック" charset="-128"/>
                <a:sym typeface="Wingdings" pitchFamily="2" charset="2"/>
              </a:rPr>
              <a:t>and (lower priority) LHC crystal collimator</a:t>
            </a:r>
            <a:endParaRPr lang="en-US" sz="2000" dirty="0">
              <a:ea typeface="ＭＳ Ｐゴシック" charset="-128"/>
              <a:sym typeface="Wingdings" pitchFamily="2" charset="2"/>
            </a:endParaRPr>
          </a:p>
          <a:p>
            <a:pPr marL="515938" lvl="1" indent="-284163">
              <a:spcBef>
                <a:spcPct val="30000"/>
              </a:spcBef>
              <a:spcAft>
                <a:spcPts val="600"/>
              </a:spcAft>
            </a:pPr>
            <a:r>
              <a:rPr lang="en-US" sz="2000" b="1" u="sng" dirty="0" smtClean="0">
                <a:ea typeface="ＭＳ Ｐゴシック" charset="-128"/>
              </a:rPr>
              <a:t>2009-2010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Laboratory tests </a:t>
            </a:r>
            <a:r>
              <a:rPr lang="en-US" sz="2000" dirty="0" smtClean="0">
                <a:ea typeface="ＭＳ Ｐゴシック" charset="-128"/>
              </a:rPr>
              <a:t>on TCSM and </a:t>
            </a:r>
            <a:r>
              <a:rPr lang="en-US" sz="2000" dirty="0" err="1" smtClean="0">
                <a:ea typeface="ＭＳ Ｐゴシック" charset="-128"/>
              </a:rPr>
              <a:t>cryo</a:t>
            </a:r>
            <a:r>
              <a:rPr lang="en-US" sz="2000" dirty="0" smtClean="0">
                <a:ea typeface="ＭＳ Ｐゴシック" charset="-128"/>
              </a:rPr>
              <a:t> collimator prototypes</a:t>
            </a:r>
          </a:p>
          <a:p>
            <a:pPr marL="515938" lvl="1" indent="-284163">
              <a:spcBef>
                <a:spcPct val="30000"/>
              </a:spcBef>
              <a:spcAft>
                <a:spcPts val="600"/>
              </a:spcAft>
            </a:pPr>
            <a:r>
              <a:rPr lang="en-US" sz="2000" b="1" u="sng" dirty="0" smtClean="0">
                <a:ea typeface="ＭＳ Ｐゴシック" charset="-128"/>
              </a:rPr>
              <a:t>Mid 2010:</a:t>
            </a:r>
            <a:r>
              <a:rPr lang="en-US" sz="2000" dirty="0" smtClean="0">
                <a:ea typeface="ＭＳ Ｐゴシック" charset="-128"/>
              </a:rPr>
              <a:t> Beam test stand available for </a:t>
            </a:r>
            <a:r>
              <a:rPr lang="en-US" sz="2000" dirty="0" smtClean="0">
                <a:solidFill>
                  <a:srgbClr val="FF3300"/>
                </a:solidFill>
                <a:ea typeface="ＭＳ Ｐゴシック" charset="-128"/>
              </a:rPr>
              <a:t>robustness tests</a:t>
            </a:r>
            <a:r>
              <a:rPr lang="en-US" sz="2000" dirty="0" smtClean="0">
                <a:ea typeface="ＭＳ Ｐゴシック" charset="-128"/>
              </a:rPr>
              <a:t>. Safe beam tests with TCSM and cryogenic collimators (catastrophic failure possible)</a:t>
            </a:r>
          </a:p>
          <a:p>
            <a:pPr marL="515938" lvl="1" indent="-284163">
              <a:spcBef>
                <a:spcPct val="30000"/>
              </a:spcBef>
              <a:spcAft>
                <a:spcPts val="600"/>
              </a:spcAft>
            </a:pPr>
            <a:r>
              <a:rPr lang="en-US" sz="2000" b="1" u="sng" dirty="0" smtClean="0">
                <a:ea typeface="ＭＳ Ｐゴシック" charset="-128"/>
              </a:rPr>
              <a:t>2011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n-US" sz="2000" dirty="0" smtClean="0">
                <a:solidFill>
                  <a:srgbClr val="FF3300"/>
                </a:solidFill>
                <a:ea typeface="ＭＳ Ｐゴシック" charset="-128"/>
              </a:rPr>
              <a:t>LHC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beam tests</a:t>
            </a:r>
            <a:r>
              <a:rPr lang="en-US" sz="2000" dirty="0" smtClean="0">
                <a:ea typeface="ＭＳ Ｐゴシック" charset="-128"/>
              </a:rPr>
              <a:t> of TCSM and cryogenic collimators</a:t>
            </a:r>
          </a:p>
          <a:p>
            <a:pPr marL="515938" lvl="1" indent="-284163">
              <a:spcBef>
                <a:spcPct val="30000"/>
              </a:spcBef>
              <a:spcAft>
                <a:spcPts val="600"/>
              </a:spcAft>
            </a:pPr>
            <a:r>
              <a:rPr lang="en-US" sz="2000" b="1" u="sng" dirty="0" smtClean="0">
                <a:ea typeface="ＭＳ Ｐゴシック" charset="-128"/>
              </a:rPr>
              <a:t>2011-2012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Production and installation </a:t>
            </a:r>
            <a:r>
              <a:rPr lang="en-US" sz="2000" dirty="0" smtClean="0">
                <a:ea typeface="ＭＳ Ｐゴシック" charset="-128"/>
              </a:rPr>
              <a:t>of phase II collimation upgrade.</a:t>
            </a:r>
          </a:p>
          <a:p>
            <a:pPr marL="515938" lvl="1" indent="-284163">
              <a:spcBef>
                <a:spcPct val="30000"/>
              </a:spcBef>
              <a:spcAft>
                <a:spcPts val="600"/>
              </a:spcAft>
            </a:pPr>
            <a:r>
              <a:rPr lang="en-US" b="1" u="sng" dirty="0" smtClean="0">
                <a:ea typeface="ＭＳ Ｐゴシック" charset="-128"/>
              </a:rPr>
              <a:t>Mid 2012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Readiness for nominal and higher intensities </a:t>
            </a:r>
            <a:r>
              <a:rPr lang="en-US" dirty="0" smtClean="0">
                <a:ea typeface="ＭＳ Ｐゴシック" charset="-128"/>
              </a:rPr>
              <a:t>from collimation side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6147539" y="6457890"/>
            <a:ext cx="299646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R. </a:t>
            </a:r>
            <a:r>
              <a:rPr lang="en-US" sz="20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Assmann</a:t>
            </a: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- HHH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87" name="Picture 15" descr="Lumi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90600"/>
            <a:ext cx="5867400" cy="4629150"/>
          </a:xfrm>
          <a:prstGeom prst="rect">
            <a:avLst/>
          </a:prstGeom>
          <a:noFill/>
        </p:spPr>
      </p:pic>
      <p:graphicFrame>
        <p:nvGraphicFramePr>
          <p:cNvPr id="463874" name="Object 2"/>
          <p:cNvGraphicFramePr>
            <a:graphicFrameLocks noChangeAspect="1"/>
          </p:cNvGraphicFramePr>
          <p:nvPr/>
        </p:nvGraphicFramePr>
        <p:xfrm>
          <a:off x="5807075" y="0"/>
          <a:ext cx="3336925" cy="1026540"/>
        </p:xfrm>
        <a:graphic>
          <a:graphicData uri="http://schemas.openxmlformats.org/presentationml/2006/ole">
            <p:oleObj spid="_x0000_s735234" name="Equation" r:id="rId5" imgW="1523880" imgH="469800" progId="Equation.3">
              <p:embed/>
            </p:oleObj>
          </a:graphicData>
        </a:graphic>
      </p:graphicFrame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6248400" y="990600"/>
            <a:ext cx="2679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“</a:t>
            </a:r>
            <a:r>
              <a:rPr lang="en-US" sz="2800" i="1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Piwinski</a:t>
            </a:r>
            <a:r>
              <a:rPr lang="en-US" sz="2800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angle”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1143000" y="1087437"/>
            <a:ext cx="432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luminosity reduction factor</a:t>
            </a:r>
          </a:p>
        </p:txBody>
      </p:sp>
      <p:sp>
        <p:nvSpPr>
          <p:cNvPr id="463878" name="Line 6"/>
          <p:cNvSpPr>
            <a:spLocks noChangeShapeType="1"/>
          </p:cNvSpPr>
          <p:nvPr/>
        </p:nvSpPr>
        <p:spPr bwMode="auto">
          <a:xfrm flipH="1" flipV="1">
            <a:off x="990600" y="2306637"/>
            <a:ext cx="1219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2209800" y="2001837"/>
            <a:ext cx="2378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kern="1200">
                <a:solidFill>
                  <a:srgbClr val="FF5050"/>
                </a:solidFill>
                <a:latin typeface="Arial" pitchFamily="34" charset="0"/>
                <a:ea typeface="+mn-ea"/>
                <a:cs typeface="+mn-cs"/>
              </a:rPr>
              <a:t>nominal</a:t>
            </a:r>
            <a:r>
              <a:rPr lang="en-US" sz="2800" kern="1200">
                <a:solidFill>
                  <a:srgbClr val="FF505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2800" b="1" i="1" kern="1200">
                <a:solidFill>
                  <a:srgbClr val="FF5050"/>
                </a:solidFill>
                <a:latin typeface="Arial" pitchFamily="34" charset="0"/>
                <a:ea typeface="+mn-ea"/>
                <a:cs typeface="+mn-cs"/>
              </a:rPr>
              <a:t>LHC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81000" y="152400"/>
            <a:ext cx="4922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crossing angle </a:t>
            </a:r>
          </a:p>
        </p:txBody>
      </p:sp>
      <p:sp>
        <p:nvSpPr>
          <p:cNvPr id="463881" name="Oval 9"/>
          <p:cNvSpPr>
            <a:spLocks noChangeArrowheads="1"/>
          </p:cNvSpPr>
          <p:nvPr/>
        </p:nvSpPr>
        <p:spPr bwMode="auto">
          <a:xfrm rot="3474878">
            <a:off x="7124700" y="2095500"/>
            <a:ext cx="304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3882" name="Oval 10"/>
          <p:cNvSpPr>
            <a:spLocks noChangeArrowheads="1"/>
          </p:cNvSpPr>
          <p:nvPr/>
        </p:nvSpPr>
        <p:spPr bwMode="auto">
          <a:xfrm rot="-3375845">
            <a:off x="7124700" y="2095500"/>
            <a:ext cx="304800" cy="144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3883" name="Line 11"/>
          <p:cNvSpPr>
            <a:spLocks noChangeShapeType="1"/>
          </p:cNvSpPr>
          <p:nvPr/>
        </p:nvSpPr>
        <p:spPr bwMode="auto">
          <a:xfrm>
            <a:off x="7391400" y="2819400"/>
            <a:ext cx="7620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3884" name="Freeform 12"/>
          <p:cNvSpPr>
            <a:spLocks/>
          </p:cNvSpPr>
          <p:nvPr/>
        </p:nvSpPr>
        <p:spPr bwMode="auto">
          <a:xfrm>
            <a:off x="8077200" y="2286000"/>
            <a:ext cx="381000" cy="457200"/>
          </a:xfrm>
          <a:custGeom>
            <a:avLst/>
            <a:gdLst/>
            <a:ahLst/>
            <a:cxnLst>
              <a:cxn ang="0">
                <a:pos x="240" y="288"/>
              </a:cxn>
              <a:cxn ang="0">
                <a:pos x="192" y="144"/>
              </a:cxn>
              <a:cxn ang="0">
                <a:pos x="0" y="0"/>
              </a:cxn>
            </a:cxnLst>
            <a:rect l="0" t="0" r="r" b="b"/>
            <a:pathLst>
              <a:path w="240" h="288">
                <a:moveTo>
                  <a:pt x="240" y="288"/>
                </a:moveTo>
                <a:cubicBezTo>
                  <a:pt x="236" y="240"/>
                  <a:pt x="232" y="192"/>
                  <a:pt x="192" y="144"/>
                </a:cubicBezTo>
                <a:cubicBezTo>
                  <a:pt x="152" y="96"/>
                  <a:pt x="32" y="24"/>
                  <a:pt x="0" y="0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63885" name="Text Box 13"/>
          <p:cNvSpPr txBox="1">
            <a:spLocks noChangeArrowheads="1"/>
          </p:cNvSpPr>
          <p:nvPr/>
        </p:nvSpPr>
        <p:spPr bwMode="auto">
          <a:xfrm>
            <a:off x="8229600" y="21336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q</a:t>
            </a:r>
            <a:r>
              <a:rPr lang="en-US" b="1" kern="1200" baseline="-250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c</a:t>
            </a:r>
            <a:r>
              <a:rPr lang="en-US" b="1" kern="1200">
                <a:solidFill>
                  <a:srgbClr val="0000FF"/>
                </a:solidFill>
                <a:latin typeface="Arial" pitchFamily="34" charset="0"/>
                <a:ea typeface="+mn-ea"/>
                <a:cs typeface="+mn-cs"/>
              </a:rPr>
              <a:t>/2</a:t>
            </a:r>
          </a:p>
        </p:txBody>
      </p:sp>
      <p:sp>
        <p:nvSpPr>
          <p:cNvPr id="463886" name="Text Box 14"/>
          <p:cNvSpPr txBox="1">
            <a:spLocks noChangeArrowheads="1"/>
          </p:cNvSpPr>
          <p:nvPr/>
        </p:nvSpPr>
        <p:spPr bwMode="auto">
          <a:xfrm>
            <a:off x="6477000" y="3429000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effective beam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size </a:t>
            </a:r>
            <a:r>
              <a:rPr lang="en-US" b="1" kern="1200" dirty="0" err="1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b="1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→</a:t>
            </a:r>
            <a:r>
              <a:rPr lang="en-US" b="1" kern="1200" dirty="0" err="1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/</a:t>
            </a:r>
            <a:r>
              <a:rPr lang="en-US" b="1" i="1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</a:t>
            </a:r>
            <a:r>
              <a:rPr lang="en-US" b="1" kern="1200" baseline="-25000" dirty="0" err="1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f</a:t>
            </a:r>
            <a:endParaRPr lang="en-US" b="1" kern="1200" baseline="-25000" dirty="0">
              <a:solidFill>
                <a:srgbClr val="000000"/>
              </a:solidFill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446693"/>
            <a:ext cx="6652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US" b="1" i="1" dirty="0" smtClean="0">
                <a:solidFill>
                  <a:srgbClr val="FF0000"/>
                </a:solidFill>
              </a:rPr>
              <a:t>luminosity loss, poor beam lifetime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903893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↔ bunch length, </a:t>
            </a:r>
            <a:r>
              <a:rPr lang="en-US" b="1" i="1" dirty="0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b="1" i="1" dirty="0" smtClean="0">
                <a:solidFill>
                  <a:srgbClr val="0000FF"/>
                </a:solidFill>
              </a:rPr>
              <a:t>*, crab cavities, </a:t>
            </a:r>
            <a:r>
              <a:rPr lang="en-US" b="1" i="1" dirty="0" err="1" smtClean="0">
                <a:solidFill>
                  <a:srgbClr val="0000FF"/>
                </a:solidFill>
              </a:rPr>
              <a:t>emittance</a:t>
            </a:r>
            <a:r>
              <a:rPr lang="en-US" b="1" i="1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	early separation scheme!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914400"/>
            <a:ext cx="9144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main task: </a:t>
            </a:r>
            <a:r>
              <a:rPr lang="en-US" sz="2400" b="1" kern="0" dirty="0" smtClean="0">
                <a:solidFill>
                  <a:srgbClr val="0000FF"/>
                </a:solidFill>
                <a:latin typeface="Verdana" pitchFamily="34" charset="0"/>
              </a:rPr>
              <a:t>quench protection</a:t>
            </a:r>
            <a:r>
              <a:rPr lang="en-US" sz="2400" kern="0" dirty="0" smtClean="0">
                <a:latin typeface="Verdana" pitchFamily="34" charset="0"/>
              </a:rPr>
              <a:t>: 1% beam loss in 10 s at 7 </a:t>
            </a:r>
            <a:r>
              <a:rPr lang="en-US" sz="2400" kern="0" dirty="0" err="1" smtClean="0">
                <a:latin typeface="Verdana" pitchFamily="34" charset="0"/>
              </a:rPr>
              <a:t>TeV</a:t>
            </a:r>
            <a:r>
              <a:rPr lang="en-US" sz="2400" kern="0" dirty="0" smtClean="0">
                <a:latin typeface="Verdana" pitchFamily="34" charset="0"/>
              </a:rPr>
              <a:t> ~ 500 kW energy ; quench limit = 8.5 W/m!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simulated </a:t>
            </a:r>
            <a:r>
              <a:rPr lang="en-US" sz="2400" b="1" kern="0" dirty="0" smtClean="0">
                <a:solidFill>
                  <a:srgbClr val="FF0000"/>
                </a:solidFill>
                <a:latin typeface="Verdana" pitchFamily="34" charset="0"/>
              </a:rPr>
              <a:t>c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leaning efficiency w. errors allows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 only ~5% of nominal intensity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for assumed loss rate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FF0000"/>
                </a:solidFill>
                <a:latin typeface="Verdana" pitchFamily="34" charset="0"/>
              </a:rPr>
              <a:t>IR upgrade will not improve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 intensity limit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400" b="1" kern="0" dirty="0" smtClean="0">
                <a:solidFill>
                  <a:srgbClr val="0000FF"/>
                </a:solidFill>
                <a:latin typeface="Verdana" pitchFamily="34" charset="0"/>
              </a:rPr>
              <a:t>“p</a:t>
            </a:r>
            <a:r>
              <a:rPr lang="en-US" sz="2400" b="1" kern="0" baseline="0" dirty="0" smtClean="0">
                <a:solidFill>
                  <a:srgbClr val="0000FF"/>
                </a:solidFill>
                <a:latin typeface="Verdana" pitchFamily="34" charset="0"/>
              </a:rPr>
              <a:t>hase-II” collimation </a:t>
            </a:r>
            <a:r>
              <a:rPr lang="en-US" sz="2400" kern="0" dirty="0" smtClean="0">
                <a:latin typeface="Verdana" pitchFamily="34" charset="0"/>
              </a:rPr>
              <a:t>with </a:t>
            </a:r>
            <a:r>
              <a:rPr lang="en-US" sz="2400" b="1" kern="0" dirty="0" smtClean="0">
                <a:solidFill>
                  <a:srgbClr val="0000FF"/>
                </a:solidFill>
                <a:latin typeface="Verdana" pitchFamily="34" charset="0"/>
              </a:rPr>
              <a:t>(sacrificial or consumable?) Cu &amp; cryogenic collimators </a:t>
            </a:r>
            <a:r>
              <a:rPr lang="en-US" sz="2400" kern="0" dirty="0" smtClean="0">
                <a:latin typeface="Verdana" pitchFamily="34" charset="0"/>
              </a:rPr>
              <a:t>under study ; predicted factor 30 improvement in cleaning efficiency: </a:t>
            </a:r>
            <a:r>
              <a:rPr lang="en-US" sz="2400" b="1" kern="0" dirty="0" smtClean="0">
                <a:latin typeface="Verdana" pitchFamily="34" charset="0"/>
              </a:rPr>
              <a:t>99.997 %/m </a:t>
            </a:r>
            <a:r>
              <a:rPr lang="en-US" sz="2400" b="1" kern="0" dirty="0" smtClean="0">
                <a:latin typeface="Verdana" pitchFamily="34" charset="0"/>
                <a:cs typeface="Arial"/>
              </a:rPr>
              <a:t>→ </a:t>
            </a:r>
            <a:r>
              <a:rPr lang="en-US" sz="2400" b="1" kern="0" dirty="0" smtClean="0">
                <a:latin typeface="Verdana" pitchFamily="34" charset="0"/>
              </a:rPr>
              <a:t>99.99992 %/m </a:t>
            </a:r>
            <a:r>
              <a:rPr lang="en-US" sz="2400" kern="0" dirty="0" smtClean="0">
                <a:latin typeface="Verdana" pitchFamily="34" charset="0"/>
              </a:rPr>
              <a:t>; </a:t>
            </a:r>
            <a:r>
              <a:rPr lang="en-US" sz="2400" b="1" kern="0" dirty="0" smtClean="0">
                <a:solidFill>
                  <a:srgbClr val="0000FF"/>
                </a:solidFill>
                <a:latin typeface="Verdana" pitchFamily="34" charset="0"/>
              </a:rPr>
              <a:t>ready for nominal and higher intensity in 2012?!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solidFill>
                  <a:schemeClr val="tx2"/>
                </a:solidFill>
                <a:latin typeface="Verdana" pitchFamily="34" charset="0"/>
                <a:ea typeface="ＭＳ Ｐゴシック" charset="-128"/>
                <a:cs typeface="+mj-cs"/>
              </a:rPr>
              <a:t>   c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j-cs"/>
              </a:rPr>
              <a:t>ollimation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ＭＳ Ｐゴシック" charset="-128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04800"/>
            <a:ext cx="357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R. </a:t>
            </a:r>
            <a:r>
              <a:rPr lang="en-US" sz="2400" b="1" i="1" dirty="0" err="1" smtClean="0"/>
              <a:t>Assmann</a:t>
            </a:r>
            <a:r>
              <a:rPr lang="en-US" sz="2400" b="1" i="1" dirty="0" smtClean="0"/>
              <a:t>, HHH-2008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4" name="Picture 2" descr="ecloudsch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915400" cy="3268663"/>
          </a:xfrm>
          <a:prstGeom prst="rect">
            <a:avLst/>
          </a:prstGeom>
          <a:noFill/>
        </p:spPr>
      </p:pic>
      <p:sp>
        <p:nvSpPr>
          <p:cNvPr id="448515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46875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electron </a:t>
            </a:r>
            <a:r>
              <a:rPr lang="en-US" sz="4400" b="1" kern="1200" dirty="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rPr>
              <a:t>cloud</a:t>
            </a:r>
            <a:endParaRPr lang="en-US" sz="4400" b="1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304800" y="3962400"/>
            <a:ext cx="8323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schematic of e- cloud build up in </a:t>
            </a:r>
            <a:r>
              <a:rPr lang="en-US" sz="2800" kern="1200" dirty="0" smtClean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L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</a:rPr>
              <a:t>HC</a:t>
            </a:r>
            <a:r>
              <a:rPr lang="en-US" sz="2800" kern="1200" dirty="0" smtClean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beam pipe,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due to </a:t>
            </a:r>
            <a:r>
              <a:rPr lang="en-US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photoemission</a:t>
            </a:r>
            <a:r>
              <a:rPr lang="en-US" sz="2800" b="1" kern="1200" dirty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2800" kern="1200" dirty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and </a:t>
            </a:r>
            <a:r>
              <a:rPr lang="en-US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secondary emission</a:t>
            </a:r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7010400" y="685800"/>
            <a:ext cx="1929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3333CC"/>
                </a:solidFill>
                <a:latin typeface="Arial" pitchFamily="34" charset="0"/>
                <a:ea typeface="+mn-ea"/>
                <a:cs typeface="+mn-cs"/>
              </a:rPr>
              <a:t>[F. Ruggiero]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7077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US" b="1" i="1" dirty="0" smtClean="0">
                <a:solidFill>
                  <a:srgbClr val="FF0000"/>
                </a:solidFill>
              </a:rPr>
              <a:t>heat load (</a:t>
            </a:r>
            <a:r>
              <a:rPr lang="en-US" b="1" i="1" dirty="0" smtClean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en-US" b="1" i="1" dirty="0" smtClean="0">
                <a:solidFill>
                  <a:srgbClr val="FF0000"/>
                </a:solidFill>
              </a:rPr>
              <a:t> quenches), instabilities, </a:t>
            </a:r>
          </a:p>
          <a:p>
            <a:pPr defTabSz="517525"/>
            <a:r>
              <a:rPr lang="en-US" b="1" i="1" dirty="0" smtClean="0">
                <a:solidFill>
                  <a:srgbClr val="FF0000"/>
                </a:solidFill>
              </a:rPr>
              <a:t>	</a:t>
            </a:r>
            <a:r>
              <a:rPr lang="en-US" b="1" i="1" dirty="0" err="1" smtClean="0">
                <a:solidFill>
                  <a:srgbClr val="FF0000"/>
                </a:solidFill>
              </a:rPr>
              <a:t>emittance</a:t>
            </a:r>
            <a:r>
              <a:rPr lang="en-US" b="1" i="1" dirty="0" smtClean="0">
                <a:solidFill>
                  <a:srgbClr val="FF0000"/>
                </a:solidFill>
              </a:rPr>
              <a:t> growth, poor beam lifetime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3478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↔ bunch spacing, bunch charge &amp; bunch length!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4876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also synchrotron radiation &amp; beam image currents add to heat load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838200"/>
            <a:ext cx="8991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Verdana" pitchFamily="34" charset="0"/>
              </a:rPr>
              <a:t>n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</a:rPr>
              <a:t>ominal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</a:rPr>
              <a:t> LHC beam ~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</a:rPr>
              <a:t> present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</a:rPr>
              <a:t>performance limit</a:t>
            </a:r>
            <a:endParaRPr lang="en-US" sz="2400" b="1" kern="0" dirty="0" smtClean="0">
              <a:solidFill>
                <a:srgbClr val="0000FF"/>
              </a:solidFill>
              <a:latin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ultimate LHC beam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out of reach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</a:rPr>
              <a:t>component aging &amp; reliability problems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important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limiting mechanisms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like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space charge,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&amp;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aperture are common to all injectors and will “profit” from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</a:rPr>
              <a:t>injection energy increase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; </a:t>
            </a:r>
            <a:r>
              <a:rPr lang="en-US" sz="2400" kern="0" noProof="0" dirty="0" smtClean="0">
                <a:latin typeface="Verdana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n particular  the PSB will profit from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new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LINAC4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TMCI is a major limitation for PS and SPS and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</a:rPr>
              <a:t>increase in |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</a:rPr>
              <a:t>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</a:rPr>
              <a:t>|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is necessary (avoid transition crossing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inj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&gt;&gt;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g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tr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0"/>
            <a:ext cx="62119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Verdana" pitchFamily="34" charset="0"/>
              </a:rPr>
              <a:t>injector limitations</a:t>
            </a:r>
            <a:endParaRPr lang="en-US" sz="4400" b="1" kern="12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6334780"/>
            <a:ext cx="3162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G. </a:t>
            </a:r>
            <a:r>
              <a:rPr lang="en-US" sz="2400" b="1" i="1" dirty="0" err="1" smtClean="0"/>
              <a:t>Arduini</a:t>
            </a:r>
            <a:r>
              <a:rPr lang="en-US" sz="2400" b="1" i="1" dirty="0" smtClean="0"/>
              <a:t>, BEAM’07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owerPoint Advanced Animation Techniques">
  <a:themeElements>
    <a:clrScheme name="">
      <a:dk1>
        <a:srgbClr val="000000"/>
      </a:dk1>
      <a:lt1>
        <a:srgbClr val="FFFFFF"/>
      </a:lt1>
      <a:dk2>
        <a:srgbClr val="330894"/>
      </a:dk2>
      <a:lt2>
        <a:srgbClr val="F8C508"/>
      </a:lt2>
      <a:accent1>
        <a:srgbClr val="00E9E4"/>
      </a:accent1>
      <a:accent2>
        <a:srgbClr val="9933FF"/>
      </a:accent2>
      <a:accent3>
        <a:srgbClr val="ADAAC8"/>
      </a:accent3>
      <a:accent4>
        <a:srgbClr val="DADADA"/>
      </a:accent4>
      <a:accent5>
        <a:srgbClr val="AAF2EF"/>
      </a:accent5>
      <a:accent6>
        <a:srgbClr val="8A2DE7"/>
      </a:accent6>
      <a:hlink>
        <a:srgbClr val="FB796B"/>
      </a:hlink>
      <a:folHlink>
        <a:srgbClr val="0066FF"/>
      </a:folHlink>
    </a:clrScheme>
    <a:fontScheme name="1_PowerPoint Advanced Animation Techniqu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Point Advanced Animation Techniq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 Advanced Animation Techniqu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 Advanced Animation Techniqu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owerPoint Advanced Animation Techniques">
  <a:themeElements>
    <a:clrScheme name="">
      <a:dk1>
        <a:srgbClr val="000000"/>
      </a:dk1>
      <a:lt1>
        <a:srgbClr val="FFFFFF"/>
      </a:lt1>
      <a:dk2>
        <a:srgbClr val="330894"/>
      </a:dk2>
      <a:lt2>
        <a:srgbClr val="F8C508"/>
      </a:lt2>
      <a:accent1>
        <a:srgbClr val="00E9E4"/>
      </a:accent1>
      <a:accent2>
        <a:srgbClr val="9933FF"/>
      </a:accent2>
      <a:accent3>
        <a:srgbClr val="ADAAC8"/>
      </a:accent3>
      <a:accent4>
        <a:srgbClr val="DADADA"/>
      </a:accent4>
      <a:accent5>
        <a:srgbClr val="AAF2EF"/>
      </a:accent5>
      <a:accent6>
        <a:srgbClr val="8A2DE7"/>
      </a:accent6>
      <a:hlink>
        <a:srgbClr val="FB796B"/>
      </a:hlink>
      <a:folHlink>
        <a:srgbClr val="0066FF"/>
      </a:folHlink>
    </a:clrScheme>
    <a:fontScheme name="PowerPoint Advanced Animation Techniqu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Pct val="11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Pct val="11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Advanced Animation Techniq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Advanced Animation Techniqu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PowerPoint Advanced Animation Techniques">
  <a:themeElements>
    <a:clrScheme name="">
      <a:dk1>
        <a:srgbClr val="000000"/>
      </a:dk1>
      <a:lt1>
        <a:srgbClr val="FFFFFF"/>
      </a:lt1>
      <a:dk2>
        <a:srgbClr val="330894"/>
      </a:dk2>
      <a:lt2>
        <a:srgbClr val="F8C508"/>
      </a:lt2>
      <a:accent1>
        <a:srgbClr val="00E9E4"/>
      </a:accent1>
      <a:accent2>
        <a:srgbClr val="9933FF"/>
      </a:accent2>
      <a:accent3>
        <a:srgbClr val="ADAAC8"/>
      </a:accent3>
      <a:accent4>
        <a:srgbClr val="DADADA"/>
      </a:accent4>
      <a:accent5>
        <a:srgbClr val="AAF2EF"/>
      </a:accent5>
      <a:accent6>
        <a:srgbClr val="8A2DE7"/>
      </a:accent6>
      <a:hlink>
        <a:srgbClr val="FB796B"/>
      </a:hlink>
      <a:folHlink>
        <a:srgbClr val="0066FF"/>
      </a:folHlink>
    </a:clrScheme>
    <a:fontScheme name="PowerPoint Advanced Animation Techniqu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Pct val="11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FF9900"/>
          </a:buClr>
          <a:buSzPct val="11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Advanced Animation Techniq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Advanced Animation Techniqu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Advanced Animation Techniqu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14826</TotalTime>
  <Words>3052</Words>
  <Application>Microsoft Office PowerPoint</Application>
  <PresentationFormat>On-screen Show (4:3)</PresentationFormat>
  <Paragraphs>866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4_Default Design</vt:lpstr>
      <vt:lpstr>8_Default Design</vt:lpstr>
      <vt:lpstr>2_PowerPoint Advanced Animation Techniques</vt:lpstr>
      <vt:lpstr>2_Default Design</vt:lpstr>
      <vt:lpstr>3_Default Design</vt:lpstr>
      <vt:lpstr>6_Default Design</vt:lpstr>
      <vt:lpstr>1_PowerPoint Advanced Animation Techniques</vt:lpstr>
      <vt:lpstr>5_PowerPoint Advanced Animation Techniques</vt:lpstr>
      <vt:lpstr>1_Default Design</vt:lpstr>
      <vt:lpstr>7_Default Design</vt:lpstr>
      <vt:lpstr>5_Default Design</vt:lpstr>
      <vt:lpstr>Apex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present and future injectors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run time &amp; av. luminosity</vt:lpstr>
      <vt:lpstr>Slide 26</vt:lpstr>
      <vt:lpstr>Slide 27</vt:lpstr>
      <vt:lpstr>Slide 28</vt:lpstr>
      <vt:lpstr>Slide 29</vt:lpstr>
      <vt:lpstr>Slide 30</vt:lpstr>
      <vt:lpstr>revised forecast peak &amp; integrated luminosity evolution</vt:lpstr>
      <vt:lpstr>more comments on the four upgrade schemes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collimation performance   - Cleaning Inefficiency 7 TeV -</vt:lpstr>
      <vt:lpstr>Slide 49</vt:lpstr>
      <vt:lpstr>p collimation efficiency w. “phase II” Cu &amp; Cryogenic Collimators</vt:lpstr>
      <vt:lpstr>collimation time line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Plans for the LHC Upgrade (check title)</dc:title>
  <dc:creator>frankz</dc:creator>
  <cp:lastModifiedBy>frankz</cp:lastModifiedBy>
  <cp:revision>289</cp:revision>
  <dcterms:created xsi:type="dcterms:W3CDTF">2007-01-09T12:06:54Z</dcterms:created>
  <dcterms:modified xsi:type="dcterms:W3CDTF">2009-04-09T20:11:59Z</dcterms:modified>
</cp:coreProperties>
</file>